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340" r:id="rId3"/>
    <p:sldId id="341" r:id="rId4"/>
    <p:sldId id="345" r:id="rId5"/>
    <p:sldId id="352" r:id="rId6"/>
    <p:sldId id="342" r:id="rId7"/>
    <p:sldId id="343" r:id="rId8"/>
    <p:sldId id="344" r:id="rId9"/>
    <p:sldId id="257" r:id="rId10"/>
    <p:sldId id="346" r:id="rId11"/>
    <p:sldId id="351" r:id="rId12"/>
    <p:sldId id="347" r:id="rId13"/>
    <p:sldId id="348" r:id="rId14"/>
    <p:sldId id="349" r:id="rId15"/>
  </p:sldIdLst>
  <p:sldSz cx="18288000" cy="10287000"/>
  <p:notesSz cx="6858000" cy="9144000"/>
  <p:embeddedFontLst>
    <p:embeddedFont>
      <p:font typeface="Arial Rounded MT Bold" panose="020F0704030504030204" pitchFamily="34" charset="0"/>
      <p:regular r:id="rId17"/>
    </p:embeddedFont>
    <p:embeddedFont>
      <p:font typeface="Calibri" panose="020F0502020204030204" pitchFamily="34" charset="0"/>
      <p:regular r:id="rId18"/>
      <p:bold r:id="rId19"/>
      <p:italic r:id="rId20"/>
      <p:boldItalic r:id="rId21"/>
    </p:embeddedFont>
    <p:embeddedFont>
      <p:font typeface="Poppins Light" panose="00000400000000000000" pitchFamily="2" charset="0"/>
      <p:regular r:id="rId22"/>
      <p:italic r:id="rId23"/>
    </p:embeddedFont>
    <p:embeddedFont>
      <p:font typeface="TAN Mon Cheri"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86A08D9-185A-485A-A2BF-1F6EC56529FA}">
          <p14:sldIdLst>
            <p14:sldId id="256"/>
            <p14:sldId id="340"/>
            <p14:sldId id="341"/>
            <p14:sldId id="345"/>
            <p14:sldId id="352"/>
            <p14:sldId id="342"/>
            <p14:sldId id="343"/>
            <p14:sldId id="344"/>
            <p14:sldId id="257"/>
            <p14:sldId id="346"/>
            <p14:sldId id="351"/>
            <p14:sldId id="347"/>
            <p14:sldId id="348"/>
            <p14:sldId id="34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4A7B"/>
    <a:srgbClr val="F79646"/>
    <a:srgbClr val="C00000"/>
    <a:srgbClr val="1D7151"/>
    <a:srgbClr val="96A2AB"/>
    <a:srgbClr val="254061"/>
    <a:srgbClr val="F2ED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03" autoAdjust="0"/>
    <p:restoredTop sz="93246" autoAdjust="0"/>
  </p:normalViewPr>
  <p:slideViewPr>
    <p:cSldViewPr>
      <p:cViewPr varScale="1">
        <p:scale>
          <a:sx n="68" d="100"/>
          <a:sy n="68" d="100"/>
        </p:scale>
        <p:origin x="50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CEE8F2-0CC5-4185-B0A6-96171AC068C3}" type="datetimeFigureOut">
              <a:rPr lang="en-SG" smtClean="0"/>
              <a:t>23/12/2023</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98C9A2-2B7D-427E-9880-465458ADA3D4}" type="slidenum">
              <a:rPr lang="en-SG" smtClean="0"/>
              <a:t>‹#›</a:t>
            </a:fld>
            <a:endParaRPr lang="en-SG"/>
          </a:p>
        </p:txBody>
      </p:sp>
    </p:spTree>
    <p:extLst>
      <p:ext uri="{BB962C8B-B14F-4D97-AF65-F5344CB8AC3E}">
        <p14:creationId xmlns:p14="http://schemas.microsoft.com/office/powerpoint/2010/main" val="3167192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2</a:t>
            </a:fld>
            <a:endParaRPr lang="en-SG"/>
          </a:p>
        </p:txBody>
      </p:sp>
    </p:spTree>
    <p:extLst>
      <p:ext uri="{BB962C8B-B14F-4D97-AF65-F5344CB8AC3E}">
        <p14:creationId xmlns:p14="http://schemas.microsoft.com/office/powerpoint/2010/main" val="2188713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11</a:t>
            </a:fld>
            <a:endParaRPr lang="en-SG"/>
          </a:p>
        </p:txBody>
      </p:sp>
    </p:spTree>
    <p:extLst>
      <p:ext uri="{BB962C8B-B14F-4D97-AF65-F5344CB8AC3E}">
        <p14:creationId xmlns:p14="http://schemas.microsoft.com/office/powerpoint/2010/main" val="2336583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12</a:t>
            </a:fld>
            <a:endParaRPr lang="en-SG"/>
          </a:p>
        </p:txBody>
      </p:sp>
    </p:spTree>
    <p:extLst>
      <p:ext uri="{BB962C8B-B14F-4D97-AF65-F5344CB8AC3E}">
        <p14:creationId xmlns:p14="http://schemas.microsoft.com/office/powerpoint/2010/main" val="2473693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13</a:t>
            </a:fld>
            <a:endParaRPr lang="en-SG"/>
          </a:p>
        </p:txBody>
      </p:sp>
    </p:spTree>
    <p:extLst>
      <p:ext uri="{BB962C8B-B14F-4D97-AF65-F5344CB8AC3E}">
        <p14:creationId xmlns:p14="http://schemas.microsoft.com/office/powerpoint/2010/main" val="15366926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14</a:t>
            </a:fld>
            <a:endParaRPr lang="en-SG"/>
          </a:p>
        </p:txBody>
      </p:sp>
    </p:spTree>
    <p:extLst>
      <p:ext uri="{BB962C8B-B14F-4D97-AF65-F5344CB8AC3E}">
        <p14:creationId xmlns:p14="http://schemas.microsoft.com/office/powerpoint/2010/main" val="3358893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3</a:t>
            </a:fld>
            <a:endParaRPr lang="en-SG"/>
          </a:p>
        </p:txBody>
      </p:sp>
    </p:spTree>
    <p:extLst>
      <p:ext uri="{BB962C8B-B14F-4D97-AF65-F5344CB8AC3E}">
        <p14:creationId xmlns:p14="http://schemas.microsoft.com/office/powerpoint/2010/main" val="4107310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4</a:t>
            </a:fld>
            <a:endParaRPr lang="en-SG"/>
          </a:p>
        </p:txBody>
      </p:sp>
    </p:spTree>
    <p:extLst>
      <p:ext uri="{BB962C8B-B14F-4D97-AF65-F5344CB8AC3E}">
        <p14:creationId xmlns:p14="http://schemas.microsoft.com/office/powerpoint/2010/main" val="109803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5</a:t>
            </a:fld>
            <a:endParaRPr lang="en-SG"/>
          </a:p>
        </p:txBody>
      </p:sp>
    </p:spTree>
    <p:extLst>
      <p:ext uri="{BB962C8B-B14F-4D97-AF65-F5344CB8AC3E}">
        <p14:creationId xmlns:p14="http://schemas.microsoft.com/office/powerpoint/2010/main" val="2106016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6</a:t>
            </a:fld>
            <a:endParaRPr lang="en-SG"/>
          </a:p>
        </p:txBody>
      </p:sp>
    </p:spTree>
    <p:extLst>
      <p:ext uri="{BB962C8B-B14F-4D97-AF65-F5344CB8AC3E}">
        <p14:creationId xmlns:p14="http://schemas.microsoft.com/office/powerpoint/2010/main" val="4116310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7</a:t>
            </a:fld>
            <a:endParaRPr lang="en-SG"/>
          </a:p>
        </p:txBody>
      </p:sp>
    </p:spTree>
    <p:extLst>
      <p:ext uri="{BB962C8B-B14F-4D97-AF65-F5344CB8AC3E}">
        <p14:creationId xmlns:p14="http://schemas.microsoft.com/office/powerpoint/2010/main" val="885600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8</a:t>
            </a:fld>
            <a:endParaRPr lang="en-SG"/>
          </a:p>
        </p:txBody>
      </p:sp>
    </p:spTree>
    <p:extLst>
      <p:ext uri="{BB962C8B-B14F-4D97-AF65-F5344CB8AC3E}">
        <p14:creationId xmlns:p14="http://schemas.microsoft.com/office/powerpoint/2010/main" val="1227520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9</a:t>
            </a:fld>
            <a:endParaRPr lang="en-SG"/>
          </a:p>
        </p:txBody>
      </p:sp>
    </p:spTree>
    <p:extLst>
      <p:ext uri="{BB962C8B-B14F-4D97-AF65-F5344CB8AC3E}">
        <p14:creationId xmlns:p14="http://schemas.microsoft.com/office/powerpoint/2010/main" val="1685568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10</a:t>
            </a:fld>
            <a:endParaRPr lang="en-SG"/>
          </a:p>
        </p:txBody>
      </p:sp>
    </p:spTree>
    <p:extLst>
      <p:ext uri="{BB962C8B-B14F-4D97-AF65-F5344CB8AC3E}">
        <p14:creationId xmlns:p14="http://schemas.microsoft.com/office/powerpoint/2010/main" val="2415967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EDD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891424"/>
            <a:ext cx="18288000" cy="2395576"/>
            <a:chOff x="0" y="0"/>
            <a:chExt cx="2716398" cy="355826"/>
          </a:xfrm>
        </p:grpSpPr>
        <p:sp>
          <p:nvSpPr>
            <p:cNvPr id="3" name="Freeform 3"/>
            <p:cNvSpPr/>
            <p:nvPr/>
          </p:nvSpPr>
          <p:spPr>
            <a:xfrm>
              <a:off x="0" y="0"/>
              <a:ext cx="2716398" cy="355826"/>
            </a:xfrm>
            <a:custGeom>
              <a:avLst/>
              <a:gdLst/>
              <a:ahLst/>
              <a:cxnLst/>
              <a:rect l="l" t="t" r="r" b="b"/>
              <a:pathLst>
                <a:path w="2716398" h="355826">
                  <a:moveTo>
                    <a:pt x="0" y="0"/>
                  </a:moveTo>
                  <a:lnTo>
                    <a:pt x="2716398" y="0"/>
                  </a:lnTo>
                  <a:lnTo>
                    <a:pt x="2716398" y="355826"/>
                  </a:lnTo>
                  <a:lnTo>
                    <a:pt x="0" y="355826"/>
                  </a:lnTo>
                  <a:lnTo>
                    <a:pt x="0" y="0"/>
                  </a:lnTo>
                </a:path>
              </a:pathLst>
            </a:custGeom>
            <a:solidFill>
              <a:srgbClr val="1D7151"/>
            </a:solidFill>
          </p:spPr>
          <p:txBody>
            <a:bodyPr/>
            <a:lstStyle/>
            <a:p>
              <a:endParaRPr lang="en-SG"/>
            </a:p>
          </p:txBody>
        </p:sp>
      </p:grpSp>
      <p:sp>
        <p:nvSpPr>
          <p:cNvPr id="4" name="TextBox 4"/>
          <p:cNvSpPr txBox="1"/>
          <p:nvPr/>
        </p:nvSpPr>
        <p:spPr>
          <a:xfrm>
            <a:off x="4734237" y="2988038"/>
            <a:ext cx="8819526" cy="4789773"/>
          </a:xfrm>
          <a:prstGeom prst="rect">
            <a:avLst/>
          </a:prstGeom>
        </p:spPr>
        <p:txBody>
          <a:bodyPr wrap="square" lIns="0" tIns="0" rIns="0" bIns="0" rtlCol="0" anchor="t">
            <a:spAutoFit/>
          </a:bodyPr>
          <a:lstStyle/>
          <a:p>
            <a:pPr algn="ctr">
              <a:lnSpc>
                <a:spcPts val="12599"/>
              </a:lnSpc>
            </a:pPr>
            <a:r>
              <a:rPr lang="en-US" sz="9000" dirty="0">
                <a:solidFill>
                  <a:srgbClr val="1D7151"/>
                </a:solidFill>
                <a:latin typeface="TAN Mon Cheri"/>
              </a:rPr>
              <a:t>What</a:t>
            </a:r>
          </a:p>
          <a:p>
            <a:pPr algn="ctr">
              <a:lnSpc>
                <a:spcPts val="12599"/>
              </a:lnSpc>
            </a:pPr>
            <a:r>
              <a:rPr lang="en-US" sz="9000" dirty="0">
                <a:solidFill>
                  <a:srgbClr val="1D7151"/>
                </a:solidFill>
                <a:latin typeface="TAN Mon Cheri"/>
              </a:rPr>
              <a:t>Spelling</a:t>
            </a:r>
          </a:p>
          <a:p>
            <a:pPr algn="ctr">
              <a:lnSpc>
                <a:spcPts val="12599"/>
              </a:lnSpc>
            </a:pPr>
            <a:r>
              <a:rPr lang="en-US" sz="9000" dirty="0">
                <a:solidFill>
                  <a:srgbClr val="1D7151"/>
                </a:solidFill>
                <a:latin typeface="TAN Mon Cheri"/>
              </a:rPr>
              <a:t>Mistake</a:t>
            </a:r>
          </a:p>
        </p:txBody>
      </p:sp>
      <p:sp>
        <p:nvSpPr>
          <p:cNvPr id="5" name="TextBox 5"/>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sp>
        <p:nvSpPr>
          <p:cNvPr id="6" name="TextBox 6"/>
          <p:cNvSpPr txBox="1"/>
          <p:nvPr/>
        </p:nvSpPr>
        <p:spPr>
          <a:xfrm>
            <a:off x="1028700" y="8404532"/>
            <a:ext cx="3554448" cy="413190"/>
          </a:xfrm>
          <a:prstGeom prst="rect">
            <a:avLst/>
          </a:prstGeom>
        </p:spPr>
        <p:txBody>
          <a:bodyPr lIns="0" tIns="0" rIns="0" bIns="0" rtlCol="0" anchor="t">
            <a:spAutoFit/>
          </a:bodyPr>
          <a:lstStyle/>
          <a:p>
            <a:pPr>
              <a:lnSpc>
                <a:spcPts val="3359"/>
              </a:lnSpc>
            </a:pPr>
            <a:r>
              <a:rPr lang="en-US" sz="2400" dirty="0">
                <a:solidFill>
                  <a:srgbClr val="F2EDDB"/>
                </a:solidFill>
                <a:latin typeface="Poppins Light"/>
              </a:rPr>
              <a:t>[DATE CREATED]</a:t>
            </a:r>
          </a:p>
        </p:txBody>
      </p:sp>
      <p:sp>
        <p:nvSpPr>
          <p:cNvPr id="7" name="TextBox 7"/>
          <p:cNvSpPr txBox="1"/>
          <p:nvPr/>
        </p:nvSpPr>
        <p:spPr>
          <a:xfrm>
            <a:off x="12573000" y="8404532"/>
            <a:ext cx="4686300" cy="413190"/>
          </a:xfrm>
          <a:prstGeom prst="rect">
            <a:avLst/>
          </a:prstGeom>
        </p:spPr>
        <p:txBody>
          <a:bodyPr wrap="square" lIns="0" tIns="0" rIns="0" bIns="0" rtlCol="0" anchor="t">
            <a:spAutoFit/>
          </a:bodyPr>
          <a:lstStyle/>
          <a:p>
            <a:pPr algn="r">
              <a:lnSpc>
                <a:spcPts val="3359"/>
              </a:lnSpc>
            </a:pPr>
            <a:r>
              <a:rPr lang="en-US" sz="2400" dirty="0">
                <a:solidFill>
                  <a:srgbClr val="F2EDDB"/>
                </a:solidFill>
                <a:latin typeface="Poppins Light"/>
              </a:rPr>
              <a:t>[NAME OF PRIMARY SCHOOL]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C660D118-AA4B-D729-0F12-22EB6CC34F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D4D9846B-D110-8754-4A96-7577A272AA4B}"/>
              </a:ext>
            </a:extLst>
          </p:cNvPr>
          <p:cNvSpPr/>
          <p:nvPr/>
        </p:nvSpPr>
        <p:spPr>
          <a:xfrm>
            <a:off x="10134600" y="5666020"/>
            <a:ext cx="5029200" cy="33636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1969001"/>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Counts down to the start of the quiz.</a:t>
            </a:r>
          </a:p>
          <a:p>
            <a:pPr algn="just">
              <a:lnSpc>
                <a:spcPct val="250000"/>
              </a:lnSpc>
            </a:pPr>
            <a:r>
              <a:rPr lang="en-US" dirty="0">
                <a:solidFill>
                  <a:srgbClr val="545454"/>
                </a:solidFill>
                <a:latin typeface="Poppins Light"/>
              </a:rPr>
              <a:t>Presents the label "Ready in" and the countdown timer.</a:t>
            </a:r>
          </a:p>
          <a:p>
            <a:pPr algn="just">
              <a:lnSpc>
                <a:spcPct val="250000"/>
              </a:lnSpc>
            </a:pPr>
            <a:r>
              <a:rPr lang="en-US" dirty="0">
                <a:solidFill>
                  <a:srgbClr val="545454"/>
                </a:solidFill>
                <a:latin typeface="Poppins Light"/>
              </a:rPr>
              <a:t>Prepares players for the upcoming question.</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Ready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10</a:t>
            </a:r>
          </a:p>
        </p:txBody>
      </p:sp>
      <p:sp>
        <p:nvSpPr>
          <p:cNvPr id="8" name="Rectangle 7">
            <a:extLst>
              <a:ext uri="{FF2B5EF4-FFF2-40B4-BE49-F238E27FC236}">
                <a16:creationId xmlns:a16="http://schemas.microsoft.com/office/drawing/2014/main" id="{438C849A-7742-EDC9-8544-22660357B871}"/>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Ready Screen</a:t>
            </a:r>
            <a:endParaRPr lang="en-US" sz="1800" i="1" dirty="0">
              <a:solidFill>
                <a:srgbClr val="545454"/>
              </a:solidFill>
              <a:latin typeface="Poppins Light"/>
            </a:endParaRPr>
          </a:p>
        </p:txBody>
      </p:sp>
      <p:sp>
        <p:nvSpPr>
          <p:cNvPr id="11" name="Rectangle 10">
            <a:extLst>
              <a:ext uri="{FF2B5EF4-FFF2-40B4-BE49-F238E27FC236}">
                <a16:creationId xmlns:a16="http://schemas.microsoft.com/office/drawing/2014/main" id="{211755BB-BA01-8351-AE6F-5716F918F18D}"/>
              </a:ext>
            </a:extLst>
          </p:cNvPr>
          <p:cNvSpPr/>
          <p:nvPr/>
        </p:nvSpPr>
        <p:spPr>
          <a:xfrm>
            <a:off x="10723408" y="5833025"/>
            <a:ext cx="3810000" cy="3030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Ready In</a:t>
            </a:r>
          </a:p>
          <a:p>
            <a:pPr algn="ctr"/>
            <a:r>
              <a:rPr lang="en-US" sz="4400" dirty="0">
                <a:solidFill>
                  <a:schemeClr val="tx1"/>
                </a:solidFill>
                <a:latin typeface="Arial Rounded MT Bold" panose="020F0704030504030204" pitchFamily="34" charset="0"/>
              </a:rPr>
              <a:t>1</a:t>
            </a:r>
            <a:endParaRPr lang="en-SG" sz="4400" dirty="0">
              <a:solidFill>
                <a:schemeClr val="tx1"/>
              </a:solidFill>
              <a:latin typeface="Arial Rounded MT Bold" panose="020F0704030504030204" pitchFamily="34" charset="0"/>
            </a:endParaRPr>
          </a:p>
        </p:txBody>
      </p:sp>
      <p:pic>
        <p:nvPicPr>
          <p:cNvPr id="5" name="Picture 4">
            <a:extLst>
              <a:ext uri="{FF2B5EF4-FFF2-40B4-BE49-F238E27FC236}">
                <a16:creationId xmlns:a16="http://schemas.microsoft.com/office/drawing/2014/main" id="{1AA256DF-2932-5640-7BB3-6B21A3DD0D3E}"/>
              </a:ext>
            </a:extLst>
          </p:cNvPr>
          <p:cNvPicPr>
            <a:picLocks noChangeAspect="1"/>
          </p:cNvPicPr>
          <p:nvPr/>
        </p:nvPicPr>
        <p:blipFill>
          <a:blip r:embed="rId4"/>
          <a:stretch>
            <a:fillRect/>
          </a:stretch>
        </p:blipFill>
        <p:spPr>
          <a:xfrm>
            <a:off x="360000" y="360000"/>
            <a:ext cx="8280000" cy="6750897"/>
          </a:xfrm>
          <a:prstGeom prst="rect">
            <a:avLst/>
          </a:prstGeom>
        </p:spPr>
      </p:pic>
    </p:spTree>
    <p:extLst>
      <p:ext uri="{BB962C8B-B14F-4D97-AF65-F5344CB8AC3E}">
        <p14:creationId xmlns:p14="http://schemas.microsoft.com/office/powerpoint/2010/main" val="213592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6758EA2B-A7BE-D213-02BC-94E3ADE8BB6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03E21D9B-47EB-B192-B9EC-6F226868EAD1}"/>
              </a:ext>
            </a:extLst>
          </p:cNvPr>
          <p:cNvSpPr/>
          <p:nvPr/>
        </p:nvSpPr>
        <p:spPr>
          <a:xfrm>
            <a:off x="10134600" y="5666020"/>
            <a:ext cx="5029200" cy="33636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2661498"/>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Displays an image related to the question.</a:t>
            </a:r>
          </a:p>
          <a:p>
            <a:pPr algn="just">
              <a:lnSpc>
                <a:spcPct val="250000"/>
              </a:lnSpc>
            </a:pPr>
            <a:r>
              <a:rPr lang="en-US" dirty="0">
                <a:solidFill>
                  <a:srgbClr val="545454"/>
                </a:solidFill>
                <a:latin typeface="Poppins Light"/>
              </a:rPr>
              <a:t>Asks a visual question about the image.</a:t>
            </a:r>
          </a:p>
          <a:p>
            <a:pPr algn="just">
              <a:lnSpc>
                <a:spcPct val="250000"/>
              </a:lnSpc>
            </a:pPr>
            <a:r>
              <a:rPr lang="en-US" dirty="0">
                <a:solidFill>
                  <a:srgbClr val="545454"/>
                </a:solidFill>
                <a:latin typeface="Poppins Light"/>
              </a:rPr>
              <a:t>Countdown timer indicates remaining time to answer in the background</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Question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11</a:t>
            </a:r>
          </a:p>
        </p:txBody>
      </p:sp>
      <p:sp>
        <p:nvSpPr>
          <p:cNvPr id="8" name="Rectangle 7">
            <a:extLst>
              <a:ext uri="{FF2B5EF4-FFF2-40B4-BE49-F238E27FC236}">
                <a16:creationId xmlns:a16="http://schemas.microsoft.com/office/drawing/2014/main" id="{438A4590-DE53-DD87-0AD1-E066C9ACB082}"/>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Question Screen</a:t>
            </a:r>
            <a:endParaRPr lang="en-US" sz="1800" i="1" dirty="0">
              <a:solidFill>
                <a:srgbClr val="545454"/>
              </a:solidFill>
              <a:latin typeface="Poppins Light"/>
            </a:endParaRPr>
          </a:p>
        </p:txBody>
      </p:sp>
      <p:pic>
        <p:nvPicPr>
          <p:cNvPr id="11" name="Picture 10">
            <a:extLst>
              <a:ext uri="{FF2B5EF4-FFF2-40B4-BE49-F238E27FC236}">
                <a16:creationId xmlns:a16="http://schemas.microsoft.com/office/drawing/2014/main" id="{E3C564B2-B0DF-9BF3-B9FD-4287A0C7844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241407" y="6065729"/>
            <a:ext cx="4815586" cy="2711241"/>
          </a:xfrm>
          <a:prstGeom prst="rect">
            <a:avLst/>
          </a:prstGeom>
        </p:spPr>
      </p:pic>
      <p:pic>
        <p:nvPicPr>
          <p:cNvPr id="17" name="Picture 16">
            <a:extLst>
              <a:ext uri="{FF2B5EF4-FFF2-40B4-BE49-F238E27FC236}">
                <a16:creationId xmlns:a16="http://schemas.microsoft.com/office/drawing/2014/main" id="{D3A26165-98EA-8820-C761-0FFD1671D16E}"/>
              </a:ext>
            </a:extLst>
          </p:cNvPr>
          <p:cNvPicPr>
            <a:picLocks noChangeAspect="1"/>
          </p:cNvPicPr>
          <p:nvPr/>
        </p:nvPicPr>
        <p:blipFill>
          <a:blip r:embed="rId5"/>
          <a:stretch>
            <a:fillRect/>
          </a:stretch>
        </p:blipFill>
        <p:spPr>
          <a:xfrm>
            <a:off x="360000" y="360000"/>
            <a:ext cx="8280000" cy="9419449"/>
          </a:xfrm>
          <a:prstGeom prst="rect">
            <a:avLst/>
          </a:prstGeom>
        </p:spPr>
      </p:pic>
    </p:spTree>
    <p:extLst>
      <p:ext uri="{BB962C8B-B14F-4D97-AF65-F5344CB8AC3E}">
        <p14:creationId xmlns:p14="http://schemas.microsoft.com/office/powerpoint/2010/main" val="830818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A791955E-9334-EDD5-E8E1-61CD45C5AE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8BCA7E2D-56E7-C58F-A5CE-58F2D9D22383}"/>
              </a:ext>
            </a:extLst>
          </p:cNvPr>
          <p:cNvSpPr/>
          <p:nvPr/>
        </p:nvSpPr>
        <p:spPr>
          <a:xfrm>
            <a:off x="10134600" y="5666020"/>
            <a:ext cx="5029200" cy="33636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1969001"/>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Allows the player to input their answer.</a:t>
            </a:r>
          </a:p>
          <a:p>
            <a:pPr algn="just">
              <a:lnSpc>
                <a:spcPct val="250000"/>
              </a:lnSpc>
            </a:pPr>
            <a:r>
              <a:rPr lang="en-US" dirty="0">
                <a:solidFill>
                  <a:srgbClr val="545454"/>
                </a:solidFill>
                <a:latin typeface="Poppins Light"/>
              </a:rPr>
              <a:t>Displays the label "Enter your answer" and a text input field.</a:t>
            </a:r>
          </a:p>
          <a:p>
            <a:pPr algn="just">
              <a:lnSpc>
                <a:spcPct val="250000"/>
              </a:lnSpc>
            </a:pPr>
            <a:r>
              <a:rPr lang="en-US" dirty="0">
                <a:solidFill>
                  <a:srgbClr val="545454"/>
                </a:solidFill>
                <a:latin typeface="Poppins Light"/>
              </a:rPr>
              <a:t>Enables user to type and submit their response.</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Answer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12</a:t>
            </a:r>
          </a:p>
        </p:txBody>
      </p:sp>
      <p:sp>
        <p:nvSpPr>
          <p:cNvPr id="8" name="Rectangle 7">
            <a:extLst>
              <a:ext uri="{FF2B5EF4-FFF2-40B4-BE49-F238E27FC236}">
                <a16:creationId xmlns:a16="http://schemas.microsoft.com/office/drawing/2014/main" id="{A8077C1B-5FB7-14E0-5EC5-F20A346A14E5}"/>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Answer Screen</a:t>
            </a:r>
            <a:endParaRPr lang="en-US" sz="1800" i="1" dirty="0">
              <a:solidFill>
                <a:srgbClr val="545454"/>
              </a:solidFill>
              <a:latin typeface="Poppins Light"/>
            </a:endParaRPr>
          </a:p>
        </p:txBody>
      </p:sp>
      <p:sp>
        <p:nvSpPr>
          <p:cNvPr id="11" name="Rectangle 10">
            <a:extLst>
              <a:ext uri="{FF2B5EF4-FFF2-40B4-BE49-F238E27FC236}">
                <a16:creationId xmlns:a16="http://schemas.microsoft.com/office/drawing/2014/main" id="{B518C4C6-7338-F30A-7585-4AA34E82D64E}"/>
              </a:ext>
            </a:extLst>
          </p:cNvPr>
          <p:cNvSpPr/>
          <p:nvPr/>
        </p:nvSpPr>
        <p:spPr>
          <a:xfrm>
            <a:off x="10515600" y="5878277"/>
            <a:ext cx="4228646" cy="15913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Arial Rounded MT Bold" panose="020F0704030504030204" pitchFamily="34" charset="0"/>
              </a:rPr>
              <a:t>What is </a:t>
            </a:r>
            <a:r>
              <a:rPr lang="en-US" sz="3200">
                <a:solidFill>
                  <a:schemeClr val="tx1"/>
                </a:solidFill>
                <a:latin typeface="Arial Rounded MT Bold" panose="020F0704030504030204" pitchFamily="34" charset="0"/>
              </a:rPr>
              <a:t>the mistake?</a:t>
            </a:r>
            <a:endParaRPr lang="en-SG" sz="3200" dirty="0">
              <a:solidFill>
                <a:schemeClr val="tx1"/>
              </a:solidFill>
              <a:latin typeface="Arial Rounded MT Bold" panose="020F0704030504030204" pitchFamily="34" charset="0"/>
            </a:endParaRPr>
          </a:p>
        </p:txBody>
      </p:sp>
      <p:sp>
        <p:nvSpPr>
          <p:cNvPr id="15" name="Rectangle 14">
            <a:extLst>
              <a:ext uri="{FF2B5EF4-FFF2-40B4-BE49-F238E27FC236}">
                <a16:creationId xmlns:a16="http://schemas.microsoft.com/office/drawing/2014/main" id="{3E07DD0E-FDD1-13A6-9588-13FC58CE4014}"/>
              </a:ext>
            </a:extLst>
          </p:cNvPr>
          <p:cNvSpPr/>
          <p:nvPr/>
        </p:nvSpPr>
        <p:spPr>
          <a:xfrm>
            <a:off x="10922670" y="7928252"/>
            <a:ext cx="3470769" cy="60960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 name="Picture 4" descr="A computer screen shot of a program code&#10;&#10;Description automatically generated">
            <a:extLst>
              <a:ext uri="{FF2B5EF4-FFF2-40B4-BE49-F238E27FC236}">
                <a16:creationId xmlns:a16="http://schemas.microsoft.com/office/drawing/2014/main" id="{6823F23F-5C98-8965-9707-5355FA148E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000" y="360000"/>
            <a:ext cx="8280000" cy="6467298"/>
          </a:xfrm>
          <a:prstGeom prst="rect">
            <a:avLst/>
          </a:prstGeom>
        </p:spPr>
      </p:pic>
    </p:spTree>
    <p:extLst>
      <p:ext uri="{BB962C8B-B14F-4D97-AF65-F5344CB8AC3E}">
        <p14:creationId xmlns:p14="http://schemas.microsoft.com/office/powerpoint/2010/main" val="4114521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2661498"/>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Shows the outcome of the player's answer.</a:t>
            </a:r>
          </a:p>
          <a:p>
            <a:pPr algn="just">
              <a:lnSpc>
                <a:spcPct val="250000"/>
              </a:lnSpc>
            </a:pPr>
            <a:r>
              <a:rPr lang="en-US" dirty="0">
                <a:solidFill>
                  <a:srgbClr val="545454"/>
                </a:solidFill>
                <a:latin typeface="Poppins Light"/>
              </a:rPr>
              <a:t>Indicates whether the answer was correct or not.</a:t>
            </a:r>
          </a:p>
          <a:p>
            <a:pPr algn="just">
              <a:lnSpc>
                <a:spcPct val="250000"/>
              </a:lnSpc>
            </a:pPr>
            <a:r>
              <a:rPr lang="en-US" dirty="0">
                <a:solidFill>
                  <a:srgbClr val="545454"/>
                </a:solidFill>
                <a:latin typeface="Poppins Light"/>
              </a:rPr>
              <a:t>Presents the label "You scored" and the score.</a:t>
            </a:r>
          </a:p>
          <a:p>
            <a:pPr algn="just">
              <a:lnSpc>
                <a:spcPct val="250000"/>
              </a:lnSpc>
            </a:pPr>
            <a:endParaRPr lang="en-US" dirty="0">
              <a:solidFill>
                <a:srgbClr val="545454"/>
              </a:solidFill>
              <a:latin typeface="Poppins Light"/>
            </a:endParaRP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Result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13</a:t>
            </a:r>
          </a:p>
        </p:txBody>
      </p:sp>
      <p:pic>
        <p:nvPicPr>
          <p:cNvPr id="11" name="Picture 4">
            <a:extLst>
              <a:ext uri="{FF2B5EF4-FFF2-40B4-BE49-F238E27FC236}">
                <a16:creationId xmlns:a16="http://schemas.microsoft.com/office/drawing/2014/main" id="{BDB78805-0CB7-8207-00B4-2BEC8E9C160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F54F269B-15DD-2FCF-F3A2-D28D6D550BA5}"/>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Result Screen</a:t>
            </a:r>
            <a:endParaRPr lang="en-US" sz="1800" i="1" dirty="0">
              <a:solidFill>
                <a:srgbClr val="545454"/>
              </a:solidFill>
              <a:latin typeface="Poppins Light"/>
            </a:endParaRPr>
          </a:p>
        </p:txBody>
      </p:sp>
      <p:sp>
        <p:nvSpPr>
          <p:cNvPr id="16" name="Rectangle 15">
            <a:extLst>
              <a:ext uri="{FF2B5EF4-FFF2-40B4-BE49-F238E27FC236}">
                <a16:creationId xmlns:a16="http://schemas.microsoft.com/office/drawing/2014/main" id="{42AAE387-7971-C194-E65B-0D6B988F7578}"/>
              </a:ext>
            </a:extLst>
          </p:cNvPr>
          <p:cNvSpPr/>
          <p:nvPr/>
        </p:nvSpPr>
        <p:spPr>
          <a:xfrm>
            <a:off x="10210800" y="5666020"/>
            <a:ext cx="4953000" cy="33460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You scored 1 </a:t>
            </a:r>
            <a:endParaRPr lang="en-SG" sz="4400" dirty="0">
              <a:solidFill>
                <a:schemeClr val="tx1"/>
              </a:solidFill>
              <a:latin typeface="Arial Rounded MT Bold" panose="020F0704030504030204" pitchFamily="34" charset="0"/>
            </a:endParaRPr>
          </a:p>
        </p:txBody>
      </p:sp>
      <p:pic>
        <p:nvPicPr>
          <p:cNvPr id="8" name="Picture 7" descr="A screen shot of a computer program&#10;&#10;Description automatically generated">
            <a:extLst>
              <a:ext uri="{FF2B5EF4-FFF2-40B4-BE49-F238E27FC236}">
                <a16:creationId xmlns:a16="http://schemas.microsoft.com/office/drawing/2014/main" id="{1EE8F0F2-B536-FD70-554F-143C21AA47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000" y="360000"/>
            <a:ext cx="8280000" cy="5510307"/>
          </a:xfrm>
          <a:prstGeom prst="rect">
            <a:avLst/>
          </a:prstGeom>
        </p:spPr>
      </p:pic>
    </p:spTree>
    <p:extLst>
      <p:ext uri="{BB962C8B-B14F-4D97-AF65-F5344CB8AC3E}">
        <p14:creationId xmlns:p14="http://schemas.microsoft.com/office/powerpoint/2010/main" val="4090468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2661498"/>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Declares the winner of the game.</a:t>
            </a:r>
          </a:p>
          <a:p>
            <a:pPr algn="just">
              <a:lnSpc>
                <a:spcPct val="250000"/>
              </a:lnSpc>
            </a:pPr>
            <a:r>
              <a:rPr lang="en-US" dirty="0">
                <a:solidFill>
                  <a:srgbClr val="545454"/>
                </a:solidFill>
                <a:latin typeface="Poppins Light"/>
              </a:rPr>
              <a:t>Displays the label "Winner" along with the winning player or a draw message.</a:t>
            </a:r>
          </a:p>
          <a:p>
            <a:pPr algn="just">
              <a:lnSpc>
                <a:spcPct val="250000"/>
              </a:lnSpc>
            </a:pPr>
            <a:r>
              <a:rPr lang="en-US" dirty="0">
                <a:solidFill>
                  <a:srgbClr val="545454"/>
                </a:solidFill>
                <a:latin typeface="Poppins Light"/>
              </a:rPr>
              <a:t>Celebrates the victor of the quiz.</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Winner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75579"/>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14</a:t>
            </a:r>
          </a:p>
        </p:txBody>
      </p:sp>
      <p:pic>
        <p:nvPicPr>
          <p:cNvPr id="8" name="Picture 4">
            <a:extLst>
              <a:ext uri="{FF2B5EF4-FFF2-40B4-BE49-F238E27FC236}">
                <a16:creationId xmlns:a16="http://schemas.microsoft.com/office/drawing/2014/main" id="{1ED5955D-4213-8A32-570F-9846F66BB6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DC5ABD7D-A233-7113-D5D7-9A62C6E8C215}"/>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Winner Screen</a:t>
            </a:r>
            <a:endParaRPr lang="en-US" sz="1800" i="1" dirty="0">
              <a:solidFill>
                <a:srgbClr val="545454"/>
              </a:solidFill>
              <a:latin typeface="Poppins Light"/>
            </a:endParaRPr>
          </a:p>
        </p:txBody>
      </p:sp>
      <p:sp>
        <p:nvSpPr>
          <p:cNvPr id="15" name="Rectangle 14">
            <a:extLst>
              <a:ext uri="{FF2B5EF4-FFF2-40B4-BE49-F238E27FC236}">
                <a16:creationId xmlns:a16="http://schemas.microsoft.com/office/drawing/2014/main" id="{C54E8D71-D65B-7C36-E449-481D6BAAD2B0}"/>
              </a:ext>
            </a:extLst>
          </p:cNvPr>
          <p:cNvSpPr/>
          <p:nvPr/>
        </p:nvSpPr>
        <p:spPr>
          <a:xfrm>
            <a:off x="10210800" y="5493090"/>
            <a:ext cx="4877298" cy="337243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Player 1 </a:t>
            </a:r>
          </a:p>
          <a:p>
            <a:pPr algn="ctr"/>
            <a:r>
              <a:rPr lang="en-US" sz="4400" dirty="0">
                <a:solidFill>
                  <a:schemeClr val="tx1"/>
                </a:solidFill>
                <a:latin typeface="Arial Rounded MT Bold" panose="020F0704030504030204" pitchFamily="34" charset="0"/>
              </a:rPr>
              <a:t>Wins!</a:t>
            </a:r>
            <a:endParaRPr lang="en-SG" sz="4400" dirty="0">
              <a:solidFill>
                <a:schemeClr val="tx1"/>
              </a:solidFill>
              <a:latin typeface="Arial Rounded MT Bold" panose="020F0704030504030204" pitchFamily="34" charset="0"/>
            </a:endParaRPr>
          </a:p>
        </p:txBody>
      </p:sp>
      <p:pic>
        <p:nvPicPr>
          <p:cNvPr id="5" name="Picture 4">
            <a:extLst>
              <a:ext uri="{FF2B5EF4-FFF2-40B4-BE49-F238E27FC236}">
                <a16:creationId xmlns:a16="http://schemas.microsoft.com/office/drawing/2014/main" id="{BBD7775A-25C6-A4A1-9324-0E60518DA10D}"/>
              </a:ext>
            </a:extLst>
          </p:cNvPr>
          <p:cNvPicPr>
            <a:picLocks noChangeAspect="1"/>
          </p:cNvPicPr>
          <p:nvPr/>
        </p:nvPicPr>
        <p:blipFill>
          <a:blip r:embed="rId4"/>
          <a:stretch>
            <a:fillRect/>
          </a:stretch>
        </p:blipFill>
        <p:spPr>
          <a:xfrm>
            <a:off x="360000" y="360000"/>
            <a:ext cx="8280000" cy="6770992"/>
          </a:xfrm>
          <a:prstGeom prst="rect">
            <a:avLst/>
          </a:prstGeom>
        </p:spPr>
      </p:pic>
    </p:spTree>
    <p:extLst>
      <p:ext uri="{BB962C8B-B14F-4D97-AF65-F5344CB8AC3E}">
        <p14:creationId xmlns:p14="http://schemas.microsoft.com/office/powerpoint/2010/main" val="2681283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C61300-C6B4-AA09-57D1-2071D09AE6F3}"/>
              </a:ext>
            </a:extLst>
          </p:cNvPr>
          <p:cNvSpPr/>
          <p:nvPr/>
        </p:nvSpPr>
        <p:spPr>
          <a:xfrm>
            <a:off x="413166" y="1243474"/>
            <a:ext cx="15699223" cy="8624426"/>
          </a:xfrm>
          <a:prstGeom prst="rect">
            <a:avLst/>
          </a:prstGeom>
          <a:solidFill>
            <a:srgbClr val="1D7151">
              <a:alpha val="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75579"/>
          </a:xfrm>
          <a:prstGeom prst="rect">
            <a:avLst/>
          </a:prstGeom>
        </p:spPr>
        <p:txBody>
          <a:bodyPr wrap="square" lIns="0" tIns="0" rIns="0" bIns="0" rtlCol="0" anchor="t">
            <a:spAutoFit/>
          </a:bodyPr>
          <a:lstStyle/>
          <a:p>
            <a:pPr algn="ctr">
              <a:lnSpc>
                <a:spcPts val="3919"/>
              </a:lnSpc>
            </a:pPr>
            <a:r>
              <a:rPr lang="en-US" sz="2799" dirty="0">
                <a:solidFill>
                  <a:srgbClr val="F2EDDB"/>
                </a:solidFill>
                <a:latin typeface="Poppins Light"/>
              </a:rPr>
              <a:t>2</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sp>
        <p:nvSpPr>
          <p:cNvPr id="32" name="TextBox 6">
            <a:extLst>
              <a:ext uri="{FF2B5EF4-FFF2-40B4-BE49-F238E27FC236}">
                <a16:creationId xmlns:a16="http://schemas.microsoft.com/office/drawing/2014/main" id="{744F12C0-BE9C-B193-08CD-AE49C8AA18D7}"/>
              </a:ext>
            </a:extLst>
          </p:cNvPr>
          <p:cNvSpPr txBox="1"/>
          <p:nvPr/>
        </p:nvSpPr>
        <p:spPr>
          <a:xfrm>
            <a:off x="685800" y="1676865"/>
            <a:ext cx="15223489" cy="7343036"/>
          </a:xfrm>
          <a:prstGeom prst="rect">
            <a:avLst/>
          </a:prstGeom>
          <a:noFill/>
        </p:spPr>
        <p:txBody>
          <a:bodyPr wrap="square" lIns="0" tIns="0" rIns="0" bIns="0" rtlCol="0" anchor="t">
            <a:spAutoFit/>
          </a:bodyPr>
          <a:lstStyle/>
          <a:p>
            <a:pPr algn="just">
              <a:lnSpc>
                <a:spcPts val="3600"/>
              </a:lnSpc>
            </a:pPr>
            <a:r>
              <a:rPr lang="en-US" sz="2000" dirty="0">
                <a:solidFill>
                  <a:srgbClr val="545454"/>
                </a:solidFill>
                <a:latin typeface="Poppins Light"/>
              </a:rPr>
              <a:t>(Motivation) Good morning, everyone. My name is [Your Name], and today I'm excited to present my amazing project I've developed using Pygame. The motivation behind this project was to create an interactive and educational game that allows children to practice identifying </a:t>
            </a:r>
            <a:r>
              <a:rPr lang="en-US" sz="2000" b="1" dirty="0">
                <a:solidFill>
                  <a:srgbClr val="545454"/>
                </a:solidFill>
                <a:latin typeface="Poppins Light"/>
              </a:rPr>
              <a:t>the spelling mistake in</a:t>
            </a:r>
            <a:r>
              <a:rPr lang="en-US" sz="2000" dirty="0">
                <a:solidFill>
                  <a:srgbClr val="545454"/>
                </a:solidFill>
                <a:latin typeface="Poppins Light"/>
              </a:rPr>
              <a:t> a fun and engaging way.</a:t>
            </a:r>
          </a:p>
          <a:p>
            <a:pPr algn="just">
              <a:lnSpc>
                <a:spcPts val="3600"/>
              </a:lnSpc>
            </a:pPr>
            <a:endParaRPr lang="en-US" sz="2000" dirty="0">
              <a:solidFill>
                <a:srgbClr val="545454"/>
              </a:solidFill>
              <a:latin typeface="Poppins Light"/>
            </a:endParaRPr>
          </a:p>
          <a:p>
            <a:pPr algn="just">
              <a:lnSpc>
                <a:spcPts val="3600"/>
              </a:lnSpc>
            </a:pPr>
            <a:r>
              <a:rPr lang="en-US" sz="2000" dirty="0">
                <a:solidFill>
                  <a:srgbClr val="545454"/>
                </a:solidFill>
                <a:latin typeface="Poppins Light"/>
              </a:rPr>
              <a:t>(Define Problem) My problem statement is to design a game that encourages children to practice identifying </a:t>
            </a:r>
            <a:r>
              <a:rPr lang="en-US" sz="2000" b="1" dirty="0">
                <a:solidFill>
                  <a:srgbClr val="545454"/>
                </a:solidFill>
                <a:latin typeface="Poppins Light"/>
              </a:rPr>
              <a:t>the spelling mistake</a:t>
            </a:r>
            <a:r>
              <a:rPr lang="en-US" sz="2000" dirty="0">
                <a:solidFill>
                  <a:srgbClr val="545454"/>
                </a:solidFill>
                <a:latin typeface="Poppins Light"/>
              </a:rPr>
              <a:t> before answering, with the aim of fostering an enjoyable learning experience.</a:t>
            </a:r>
          </a:p>
          <a:p>
            <a:pPr algn="just">
              <a:lnSpc>
                <a:spcPts val="3600"/>
              </a:lnSpc>
            </a:pPr>
            <a:endParaRPr lang="en-US" sz="2000" dirty="0">
              <a:solidFill>
                <a:srgbClr val="545454"/>
              </a:solidFill>
              <a:latin typeface="Poppins Light"/>
            </a:endParaRPr>
          </a:p>
          <a:p>
            <a:pPr algn="just">
              <a:lnSpc>
                <a:spcPts val="3600"/>
              </a:lnSpc>
            </a:pPr>
            <a:r>
              <a:rPr lang="en-US" sz="2000" dirty="0">
                <a:solidFill>
                  <a:srgbClr val="545454"/>
                </a:solidFill>
                <a:latin typeface="Poppins Light"/>
              </a:rPr>
              <a:t>(Ideate Approach) To address this challenge, I ideated a concept where images containing a new image would spawn randomly on the screen. Users, particularly children, would be able to interact with the game by answering, implementing a scoring system to track their progress. The goal was to ensure a child-friendly and engaging gameplay experience.</a:t>
            </a:r>
          </a:p>
          <a:p>
            <a:pPr algn="just">
              <a:lnSpc>
                <a:spcPts val="3600"/>
              </a:lnSpc>
            </a:pPr>
            <a:endParaRPr lang="en-US" sz="2000" dirty="0">
              <a:solidFill>
                <a:srgbClr val="545454"/>
              </a:solidFill>
              <a:latin typeface="Poppins Light"/>
            </a:endParaRPr>
          </a:p>
          <a:p>
            <a:pPr algn="just">
              <a:lnSpc>
                <a:spcPts val="3600"/>
              </a:lnSpc>
            </a:pPr>
            <a:r>
              <a:rPr lang="en-US" sz="2000" dirty="0">
                <a:solidFill>
                  <a:srgbClr val="545454"/>
                </a:solidFill>
                <a:latin typeface="Poppins Light"/>
              </a:rPr>
              <a:t>(Create Solution) Leveraging the Pygame library, I implemented the solution, which consists of a main game loop featuring random images of </a:t>
            </a:r>
            <a:r>
              <a:rPr lang="en-US" sz="2000" b="1" dirty="0">
                <a:solidFill>
                  <a:srgbClr val="545454"/>
                </a:solidFill>
                <a:latin typeface="Poppins Light"/>
              </a:rPr>
              <a:t>sentences</a:t>
            </a:r>
            <a:r>
              <a:rPr lang="en-US" sz="2000" dirty="0">
                <a:solidFill>
                  <a:srgbClr val="545454"/>
                </a:solidFill>
                <a:latin typeface="Poppins Light"/>
              </a:rPr>
              <a:t>, a scoring mechanism, and a defined game over condition. The result is a functional and visually appealing game that aligns with the initial goal of providing an enjoyable learning experience for children.</a:t>
            </a:r>
          </a:p>
        </p:txBody>
      </p:sp>
      <p:sp>
        <p:nvSpPr>
          <p:cNvPr id="2" name="TextBox 8">
            <a:extLst>
              <a:ext uri="{FF2B5EF4-FFF2-40B4-BE49-F238E27FC236}">
                <a16:creationId xmlns:a16="http://schemas.microsoft.com/office/drawing/2014/main" id="{5FB31405-7FFD-A802-616C-BEAD6ED6ED9B}"/>
              </a:ext>
            </a:extLst>
          </p:cNvPr>
          <p:cNvSpPr txBox="1"/>
          <p:nvPr/>
        </p:nvSpPr>
        <p:spPr>
          <a:xfrm>
            <a:off x="685800" y="562761"/>
            <a:ext cx="6950569" cy="679450"/>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What I’ve accomplished</a:t>
            </a:r>
          </a:p>
        </p:txBody>
      </p:sp>
    </p:spTree>
    <p:extLst>
      <p:ext uri="{BB962C8B-B14F-4D97-AF65-F5344CB8AC3E}">
        <p14:creationId xmlns:p14="http://schemas.microsoft.com/office/powerpoint/2010/main" val="962176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3</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Process Flow</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28" name="Group 27">
            <a:extLst>
              <a:ext uri="{FF2B5EF4-FFF2-40B4-BE49-F238E27FC236}">
                <a16:creationId xmlns:a16="http://schemas.microsoft.com/office/drawing/2014/main" id="{12B3738D-1B4F-17BA-0801-679F85253638}"/>
              </a:ext>
            </a:extLst>
          </p:cNvPr>
          <p:cNvGrpSpPr/>
          <p:nvPr/>
        </p:nvGrpSpPr>
        <p:grpSpPr>
          <a:xfrm>
            <a:off x="3754028" y="2628899"/>
            <a:ext cx="11418256" cy="1981201"/>
            <a:chOff x="3754028" y="2628899"/>
            <a:chExt cx="11418256" cy="1981201"/>
          </a:xfrm>
          <a:solidFill>
            <a:srgbClr val="604A7B">
              <a:alpha val="70000"/>
            </a:srgbClr>
          </a:solidFill>
        </p:grpSpPr>
        <p:sp>
          <p:nvSpPr>
            <p:cNvPr id="21" name="Rectangle 20">
              <a:extLst>
                <a:ext uri="{FF2B5EF4-FFF2-40B4-BE49-F238E27FC236}">
                  <a16:creationId xmlns:a16="http://schemas.microsoft.com/office/drawing/2014/main" id="{EF17FC96-E64E-9B18-BD9B-655B0CA60147}"/>
                </a:ext>
              </a:extLst>
            </p:cNvPr>
            <p:cNvSpPr/>
            <p:nvPr/>
          </p:nvSpPr>
          <p:spPr>
            <a:xfrm>
              <a:off x="3754028" y="2628899"/>
              <a:ext cx="10495372"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defTabSz="595313">
                <a:tabLst>
                  <a:tab pos="4759325" algn="l"/>
                </a:tabLst>
              </a:pPr>
              <a:r>
                <a:rPr lang="en-US" sz="2000" dirty="0">
                  <a:solidFill>
                    <a:schemeClr val="bg1"/>
                  </a:solidFill>
                  <a:latin typeface="Poppins Light" panose="00000400000000000000" pitchFamily="2" charset="0"/>
                  <a:cs typeface="Poppins Light" panose="00000400000000000000" pitchFamily="2" charset="0"/>
                </a:rPr>
                <a:t>Create an interactive game for children to practice</a:t>
              </a:r>
              <a:r>
                <a:rPr lang="en-US" sz="2000" b="1" dirty="0">
                  <a:solidFill>
                    <a:schemeClr val="bg1"/>
                  </a:solidFill>
                  <a:latin typeface="Poppins Light" panose="00000400000000000000" pitchFamily="2" charset="0"/>
                  <a:cs typeface="Poppins Light" panose="00000400000000000000" pitchFamily="2" charset="0"/>
                </a:rPr>
                <a:t> naming animals</a:t>
              </a:r>
              <a:r>
                <a:rPr lang="en-US" sz="2000" dirty="0">
                  <a:solidFill>
                    <a:schemeClr val="bg1"/>
                  </a:solidFill>
                  <a:latin typeface="Poppins Light" panose="00000400000000000000" pitchFamily="2" charset="0"/>
                  <a:cs typeface="Poppins Light" panose="00000400000000000000" pitchFamily="2" charset="0"/>
                </a:rPr>
                <a:t> that appear in the images, promoting an enjoyable learning experience.</a:t>
              </a:r>
            </a:p>
          </p:txBody>
        </p:sp>
        <p:sp>
          <p:nvSpPr>
            <p:cNvPr id="25" name="Rectangle 24">
              <a:extLst>
                <a:ext uri="{FF2B5EF4-FFF2-40B4-BE49-F238E27FC236}">
                  <a16:creationId xmlns:a16="http://schemas.microsoft.com/office/drawing/2014/main" id="{CA9E6959-DB31-27FB-18F0-5BCF3B5477D4}"/>
                </a:ext>
              </a:extLst>
            </p:cNvPr>
            <p:cNvSpPr/>
            <p:nvPr/>
          </p:nvSpPr>
          <p:spPr>
            <a:xfrm>
              <a:off x="14249400" y="2628899"/>
              <a:ext cx="922884"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endParaRPr lang="en-US" sz="2000" dirty="0">
                <a:solidFill>
                  <a:schemeClr val="bg1"/>
                </a:solidFill>
                <a:latin typeface="Poppins Light" panose="00000400000000000000" pitchFamily="2" charset="0"/>
                <a:cs typeface="Poppins Light" panose="00000400000000000000" pitchFamily="2" charset="0"/>
              </a:endParaRPr>
            </a:p>
          </p:txBody>
        </p:sp>
      </p:grpSp>
      <p:grpSp>
        <p:nvGrpSpPr>
          <p:cNvPr id="29" name="Group 28">
            <a:extLst>
              <a:ext uri="{FF2B5EF4-FFF2-40B4-BE49-F238E27FC236}">
                <a16:creationId xmlns:a16="http://schemas.microsoft.com/office/drawing/2014/main" id="{3518936A-2E43-4B15-E9F0-EB43BAB97396}"/>
              </a:ext>
            </a:extLst>
          </p:cNvPr>
          <p:cNvGrpSpPr/>
          <p:nvPr/>
        </p:nvGrpSpPr>
        <p:grpSpPr>
          <a:xfrm>
            <a:off x="3754028" y="4838700"/>
            <a:ext cx="11418256" cy="1981201"/>
            <a:chOff x="3754028" y="4838700"/>
            <a:chExt cx="11418256" cy="1981201"/>
          </a:xfrm>
          <a:solidFill>
            <a:srgbClr val="604A7B">
              <a:alpha val="70000"/>
            </a:srgbClr>
          </a:solidFill>
        </p:grpSpPr>
        <p:sp>
          <p:nvSpPr>
            <p:cNvPr id="22" name="Rectangle 21">
              <a:extLst>
                <a:ext uri="{FF2B5EF4-FFF2-40B4-BE49-F238E27FC236}">
                  <a16:creationId xmlns:a16="http://schemas.microsoft.com/office/drawing/2014/main" id="{DCFEBD6E-EA08-03F3-EDE2-3F8AC7400CFB}"/>
                </a:ext>
              </a:extLst>
            </p:cNvPr>
            <p:cNvSpPr/>
            <p:nvPr/>
          </p:nvSpPr>
          <p:spPr>
            <a:xfrm>
              <a:off x="3754028" y="4838700"/>
              <a:ext cx="10495372"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2000" dirty="0">
                  <a:solidFill>
                    <a:schemeClr val="bg1"/>
                  </a:solidFill>
                  <a:latin typeface="Poppins Light" panose="00000400000000000000" pitchFamily="2" charset="0"/>
                  <a:cs typeface="Poppins Light" panose="00000400000000000000" pitchFamily="2" charset="0"/>
                </a:rPr>
                <a:t>Develop a concept where </a:t>
              </a:r>
              <a:r>
                <a:rPr lang="en-US" sz="2000" b="1" dirty="0">
                  <a:solidFill>
                    <a:schemeClr val="bg1"/>
                  </a:solidFill>
                  <a:latin typeface="Poppins Light" panose="00000400000000000000" pitchFamily="2" charset="0"/>
                  <a:cs typeface="Poppins Light" panose="00000400000000000000" pitchFamily="2" charset="0"/>
                </a:rPr>
                <a:t>animal images </a:t>
              </a:r>
              <a:r>
                <a:rPr lang="en-US" sz="2000" dirty="0">
                  <a:solidFill>
                    <a:schemeClr val="bg1"/>
                  </a:solidFill>
                  <a:latin typeface="Poppins Light" panose="00000400000000000000" pitchFamily="2" charset="0"/>
                  <a:cs typeface="Poppins Light" panose="00000400000000000000" pitchFamily="2" charset="0"/>
                </a:rPr>
                <a:t>shown for children to name. </a:t>
              </a:r>
            </a:p>
            <a:p>
              <a:pPr lvl="2" algn="just"/>
              <a:endParaRPr lang="en-US" sz="2000" dirty="0">
                <a:solidFill>
                  <a:schemeClr val="bg1"/>
                </a:solidFill>
                <a:latin typeface="Poppins Light" panose="00000400000000000000" pitchFamily="2" charset="0"/>
                <a:cs typeface="Poppins Light" panose="00000400000000000000" pitchFamily="2" charset="0"/>
              </a:endParaRPr>
            </a:p>
            <a:p>
              <a:pPr lvl="2" algn="just"/>
              <a:r>
                <a:rPr lang="en-US" sz="2000" dirty="0">
                  <a:solidFill>
                    <a:schemeClr val="bg1"/>
                  </a:solidFill>
                  <a:latin typeface="Poppins Light" panose="00000400000000000000" pitchFamily="2" charset="0"/>
                  <a:cs typeface="Poppins Light" panose="00000400000000000000" pitchFamily="2" charset="0"/>
                </a:rPr>
                <a:t>Implement a scoring system, and introduce visual feedback, ensuring a child-friendly and engaging gameplay.</a:t>
              </a:r>
            </a:p>
          </p:txBody>
        </p:sp>
        <p:sp>
          <p:nvSpPr>
            <p:cNvPr id="26" name="Rectangle 25">
              <a:extLst>
                <a:ext uri="{FF2B5EF4-FFF2-40B4-BE49-F238E27FC236}">
                  <a16:creationId xmlns:a16="http://schemas.microsoft.com/office/drawing/2014/main" id="{9411D623-17FB-ABA3-B598-A3C16407FDDF}"/>
                </a:ext>
              </a:extLst>
            </p:cNvPr>
            <p:cNvSpPr/>
            <p:nvPr/>
          </p:nvSpPr>
          <p:spPr>
            <a:xfrm>
              <a:off x="14249400" y="4838700"/>
              <a:ext cx="922884"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bg1"/>
                </a:solidFill>
                <a:latin typeface="Poppins Light" panose="00000400000000000000" pitchFamily="2" charset="0"/>
                <a:cs typeface="Poppins Light" panose="00000400000000000000" pitchFamily="2" charset="0"/>
              </a:endParaRPr>
            </a:p>
          </p:txBody>
        </p:sp>
      </p:grpSp>
      <p:grpSp>
        <p:nvGrpSpPr>
          <p:cNvPr id="33" name="Group 32">
            <a:extLst>
              <a:ext uri="{FF2B5EF4-FFF2-40B4-BE49-F238E27FC236}">
                <a16:creationId xmlns:a16="http://schemas.microsoft.com/office/drawing/2014/main" id="{F7A83B73-C250-DBE1-CF40-58B6A6712CCE}"/>
              </a:ext>
            </a:extLst>
          </p:cNvPr>
          <p:cNvGrpSpPr/>
          <p:nvPr/>
        </p:nvGrpSpPr>
        <p:grpSpPr>
          <a:xfrm>
            <a:off x="3754028" y="7048499"/>
            <a:ext cx="11418256" cy="1981203"/>
            <a:chOff x="3754028" y="7048499"/>
            <a:chExt cx="11418256" cy="1981203"/>
          </a:xfrm>
          <a:solidFill>
            <a:srgbClr val="604A7B">
              <a:alpha val="70000"/>
            </a:srgbClr>
          </a:solidFill>
        </p:grpSpPr>
        <p:sp>
          <p:nvSpPr>
            <p:cNvPr id="23" name="Rectangle 22">
              <a:extLst>
                <a:ext uri="{FF2B5EF4-FFF2-40B4-BE49-F238E27FC236}">
                  <a16:creationId xmlns:a16="http://schemas.microsoft.com/office/drawing/2014/main" id="{2F9DF2C8-0EF3-A3C7-C1DB-B0FFB458961F}"/>
                </a:ext>
              </a:extLst>
            </p:cNvPr>
            <p:cNvSpPr/>
            <p:nvPr/>
          </p:nvSpPr>
          <p:spPr>
            <a:xfrm>
              <a:off x="3754028" y="7048499"/>
              <a:ext cx="10495372" cy="19812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2000" dirty="0">
                  <a:solidFill>
                    <a:schemeClr val="bg1"/>
                  </a:solidFill>
                  <a:latin typeface="Poppins Light" panose="00000400000000000000" pitchFamily="2" charset="0"/>
                  <a:cs typeface="Poppins Light" panose="00000400000000000000" pitchFamily="2" charset="0"/>
                </a:rPr>
                <a:t>Using Pygame, the solution involves a main game loop with random animal displaying of animal images ,a scoring mechanism, and a game over condition, providing a functional and visually appealing counting </a:t>
              </a:r>
              <a:r>
                <a:rPr lang="en-US" sz="2000" b="1" dirty="0">
                  <a:solidFill>
                    <a:schemeClr val="bg1"/>
                  </a:solidFill>
                  <a:latin typeface="Poppins Light" panose="00000400000000000000" pitchFamily="2" charset="0"/>
                  <a:cs typeface="Poppins Light" panose="00000400000000000000" pitchFamily="2" charset="0"/>
                </a:rPr>
                <a:t>animals game.</a:t>
              </a:r>
              <a:endParaRPr lang="en-GB" sz="2000" b="1" dirty="0">
                <a:solidFill>
                  <a:schemeClr val="bg1"/>
                </a:solidFill>
                <a:latin typeface="Poppins Light" panose="00000400000000000000" pitchFamily="2" charset="0"/>
                <a:cs typeface="Poppins Light" panose="00000400000000000000" pitchFamily="2" charset="0"/>
              </a:endParaRPr>
            </a:p>
          </p:txBody>
        </p:sp>
        <p:sp>
          <p:nvSpPr>
            <p:cNvPr id="27" name="Rectangle 26">
              <a:extLst>
                <a:ext uri="{FF2B5EF4-FFF2-40B4-BE49-F238E27FC236}">
                  <a16:creationId xmlns:a16="http://schemas.microsoft.com/office/drawing/2014/main" id="{441F0FD2-F330-CA57-949A-A027472BDC9F}"/>
                </a:ext>
              </a:extLst>
            </p:cNvPr>
            <p:cNvSpPr/>
            <p:nvPr/>
          </p:nvSpPr>
          <p:spPr>
            <a:xfrm>
              <a:off x="14249400" y="7048499"/>
              <a:ext cx="922884" cy="19812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bg1"/>
                </a:solidFill>
                <a:latin typeface="Poppins Light" panose="00000400000000000000" pitchFamily="2" charset="0"/>
                <a:cs typeface="Poppins Light" panose="00000400000000000000" pitchFamily="2" charset="0"/>
              </a:endParaRPr>
            </a:p>
          </p:txBody>
        </p:sp>
      </p:grpSp>
      <p:sp>
        <p:nvSpPr>
          <p:cNvPr id="18" name="Rectangle 17">
            <a:extLst>
              <a:ext uri="{FF2B5EF4-FFF2-40B4-BE49-F238E27FC236}">
                <a16:creationId xmlns:a16="http://schemas.microsoft.com/office/drawing/2014/main" id="{157D6DD6-7128-D304-A08C-6F5916E7B2EB}"/>
              </a:ext>
            </a:extLst>
          </p:cNvPr>
          <p:cNvSpPr/>
          <p:nvPr/>
        </p:nvSpPr>
        <p:spPr>
          <a:xfrm>
            <a:off x="2133600" y="3002970"/>
            <a:ext cx="2264216" cy="1017959"/>
          </a:xfrm>
          <a:prstGeom prst="rect">
            <a:avLst/>
          </a:prstGeom>
          <a:solidFill>
            <a:srgbClr val="604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Define Problem</a:t>
            </a:r>
          </a:p>
        </p:txBody>
      </p:sp>
      <p:sp>
        <p:nvSpPr>
          <p:cNvPr id="19" name="Rectangle 18">
            <a:extLst>
              <a:ext uri="{FF2B5EF4-FFF2-40B4-BE49-F238E27FC236}">
                <a16:creationId xmlns:a16="http://schemas.microsoft.com/office/drawing/2014/main" id="{A6854822-CF5B-4492-0BB3-6D8162C194D0}"/>
              </a:ext>
            </a:extLst>
          </p:cNvPr>
          <p:cNvSpPr/>
          <p:nvPr/>
        </p:nvSpPr>
        <p:spPr>
          <a:xfrm>
            <a:off x="2153728" y="5344221"/>
            <a:ext cx="2264216" cy="1017959"/>
          </a:xfrm>
          <a:prstGeom prst="rect">
            <a:avLst/>
          </a:prstGeom>
          <a:solidFill>
            <a:srgbClr val="604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Ideate Approach</a:t>
            </a:r>
          </a:p>
        </p:txBody>
      </p:sp>
      <p:sp>
        <p:nvSpPr>
          <p:cNvPr id="20" name="Rectangle 19">
            <a:extLst>
              <a:ext uri="{FF2B5EF4-FFF2-40B4-BE49-F238E27FC236}">
                <a16:creationId xmlns:a16="http://schemas.microsoft.com/office/drawing/2014/main" id="{E846C96F-F264-25B0-EE8E-0DA63691E6E0}"/>
              </a:ext>
            </a:extLst>
          </p:cNvPr>
          <p:cNvSpPr/>
          <p:nvPr/>
        </p:nvSpPr>
        <p:spPr>
          <a:xfrm>
            <a:off x="2174834" y="7527800"/>
            <a:ext cx="2264216" cy="1017960"/>
          </a:xfrm>
          <a:prstGeom prst="rect">
            <a:avLst/>
          </a:prstGeom>
          <a:solidFill>
            <a:srgbClr val="604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Create </a:t>
            </a:r>
          </a:p>
          <a:p>
            <a:pPr algn="ctr"/>
            <a:r>
              <a:rPr lang="en-GB" sz="2000" dirty="0">
                <a:solidFill>
                  <a:schemeClr val="bg1"/>
                </a:solidFill>
                <a:latin typeface="Poppins Light" panose="00000400000000000000" pitchFamily="2" charset="0"/>
                <a:cs typeface="Poppins Light" panose="00000400000000000000" pitchFamily="2" charset="0"/>
              </a:rPr>
              <a:t>Solution</a:t>
            </a:r>
          </a:p>
        </p:txBody>
      </p:sp>
    </p:spTree>
    <p:extLst>
      <p:ext uri="{BB962C8B-B14F-4D97-AF65-F5344CB8AC3E}">
        <p14:creationId xmlns:p14="http://schemas.microsoft.com/office/powerpoint/2010/main" val="1370127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75579"/>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4</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State Flow</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sp>
        <p:nvSpPr>
          <p:cNvPr id="2" name="Rectangle 1">
            <a:extLst>
              <a:ext uri="{FF2B5EF4-FFF2-40B4-BE49-F238E27FC236}">
                <a16:creationId xmlns:a16="http://schemas.microsoft.com/office/drawing/2014/main" id="{2A7B4C27-EC0F-71AE-F8FF-B543499B8316}"/>
              </a:ext>
            </a:extLst>
          </p:cNvPr>
          <p:cNvSpPr/>
          <p:nvPr/>
        </p:nvSpPr>
        <p:spPr>
          <a:xfrm>
            <a:off x="10972800" y="8825865"/>
            <a:ext cx="3810000" cy="838200"/>
          </a:xfrm>
          <a:prstGeom prst="rect">
            <a:avLst/>
          </a:prstGeom>
          <a:solidFill>
            <a:srgbClr val="1D7151">
              <a:alpha val="6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Winner</a:t>
            </a:r>
          </a:p>
        </p:txBody>
      </p:sp>
      <p:sp>
        <p:nvSpPr>
          <p:cNvPr id="6" name="Rectangle 5">
            <a:extLst>
              <a:ext uri="{FF2B5EF4-FFF2-40B4-BE49-F238E27FC236}">
                <a16:creationId xmlns:a16="http://schemas.microsoft.com/office/drawing/2014/main" id="{D542EAE7-2B05-AA65-3B2D-46927F2EA4AF}"/>
              </a:ext>
            </a:extLst>
          </p:cNvPr>
          <p:cNvSpPr/>
          <p:nvPr/>
        </p:nvSpPr>
        <p:spPr>
          <a:xfrm>
            <a:off x="10972800" y="7534702"/>
            <a:ext cx="3810000" cy="838200"/>
          </a:xfrm>
          <a:prstGeom prst="rect">
            <a:avLst/>
          </a:prstGeom>
          <a:solidFill>
            <a:srgbClr val="1D7151">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Result</a:t>
            </a:r>
          </a:p>
        </p:txBody>
      </p:sp>
      <p:sp>
        <p:nvSpPr>
          <p:cNvPr id="7" name="Rectangle 6">
            <a:extLst>
              <a:ext uri="{FF2B5EF4-FFF2-40B4-BE49-F238E27FC236}">
                <a16:creationId xmlns:a16="http://schemas.microsoft.com/office/drawing/2014/main" id="{830C9274-67C6-CC25-A08F-A7DC000C308A}"/>
              </a:ext>
            </a:extLst>
          </p:cNvPr>
          <p:cNvSpPr/>
          <p:nvPr/>
        </p:nvSpPr>
        <p:spPr>
          <a:xfrm>
            <a:off x="10972800" y="6243538"/>
            <a:ext cx="3810000" cy="838200"/>
          </a:xfrm>
          <a:prstGeom prst="rect">
            <a:avLst/>
          </a:prstGeom>
          <a:solidFill>
            <a:srgbClr val="1D715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Answer</a:t>
            </a:r>
          </a:p>
        </p:txBody>
      </p:sp>
      <p:sp>
        <p:nvSpPr>
          <p:cNvPr id="9" name="Rectangle 8">
            <a:extLst>
              <a:ext uri="{FF2B5EF4-FFF2-40B4-BE49-F238E27FC236}">
                <a16:creationId xmlns:a16="http://schemas.microsoft.com/office/drawing/2014/main" id="{FC5BD43B-BAF4-099E-B116-E679F149ED9F}"/>
              </a:ext>
            </a:extLst>
          </p:cNvPr>
          <p:cNvSpPr/>
          <p:nvPr/>
        </p:nvSpPr>
        <p:spPr>
          <a:xfrm>
            <a:off x="10972800" y="4952374"/>
            <a:ext cx="3810000" cy="838200"/>
          </a:xfrm>
          <a:prstGeom prst="rect">
            <a:avLst/>
          </a:prstGeom>
          <a:solidFill>
            <a:srgbClr val="1D715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Question</a:t>
            </a:r>
          </a:p>
        </p:txBody>
      </p:sp>
      <p:sp>
        <p:nvSpPr>
          <p:cNvPr id="11" name="Rectangle 10">
            <a:extLst>
              <a:ext uri="{FF2B5EF4-FFF2-40B4-BE49-F238E27FC236}">
                <a16:creationId xmlns:a16="http://schemas.microsoft.com/office/drawing/2014/main" id="{4EF13C55-B218-0176-807D-B6EF6D1DAABB}"/>
              </a:ext>
            </a:extLst>
          </p:cNvPr>
          <p:cNvSpPr/>
          <p:nvPr/>
        </p:nvSpPr>
        <p:spPr>
          <a:xfrm>
            <a:off x="10972800" y="3661210"/>
            <a:ext cx="3810000" cy="838200"/>
          </a:xfrm>
          <a:prstGeom prst="rect">
            <a:avLst/>
          </a:prstGeom>
          <a:solidFill>
            <a:srgbClr val="1D7151">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Ready</a:t>
            </a:r>
          </a:p>
        </p:txBody>
      </p:sp>
      <p:sp>
        <p:nvSpPr>
          <p:cNvPr id="12" name="Rectangle 11">
            <a:extLst>
              <a:ext uri="{FF2B5EF4-FFF2-40B4-BE49-F238E27FC236}">
                <a16:creationId xmlns:a16="http://schemas.microsoft.com/office/drawing/2014/main" id="{03ADC422-855A-1E86-41BA-B5DAFDF26E31}"/>
              </a:ext>
            </a:extLst>
          </p:cNvPr>
          <p:cNvSpPr/>
          <p:nvPr/>
        </p:nvSpPr>
        <p:spPr>
          <a:xfrm>
            <a:off x="10972800" y="2370046"/>
            <a:ext cx="3810000" cy="838200"/>
          </a:xfrm>
          <a:prstGeom prst="rect">
            <a:avLst/>
          </a:prstGeom>
          <a:solidFill>
            <a:srgbClr val="1D7151">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Scoreboard</a:t>
            </a:r>
          </a:p>
        </p:txBody>
      </p:sp>
      <p:cxnSp>
        <p:nvCxnSpPr>
          <p:cNvPr id="17" name="Straight Arrow Connector 16">
            <a:extLst>
              <a:ext uri="{FF2B5EF4-FFF2-40B4-BE49-F238E27FC236}">
                <a16:creationId xmlns:a16="http://schemas.microsoft.com/office/drawing/2014/main" id="{8A32EC23-BC43-CE7A-04AA-2A242026421B}"/>
              </a:ext>
            </a:extLst>
          </p:cNvPr>
          <p:cNvCxnSpPr>
            <a:stCxn id="12" idx="2"/>
            <a:endCxn id="11" idx="0"/>
          </p:cNvCxnSpPr>
          <p:nvPr/>
        </p:nvCxnSpPr>
        <p:spPr>
          <a:xfrm>
            <a:off x="12877800" y="3208246"/>
            <a:ext cx="0" cy="4529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21E8541-6557-F842-5CF5-916C83507A52}"/>
              </a:ext>
            </a:extLst>
          </p:cNvPr>
          <p:cNvCxnSpPr>
            <a:cxnSpLocks/>
            <a:stCxn id="11" idx="2"/>
            <a:endCxn id="9" idx="0"/>
          </p:cNvCxnSpPr>
          <p:nvPr/>
        </p:nvCxnSpPr>
        <p:spPr>
          <a:xfrm>
            <a:off x="12877800" y="4499410"/>
            <a:ext cx="0" cy="4529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4B159E6-59A2-51AA-EF90-E4AAF604FAC7}"/>
              </a:ext>
            </a:extLst>
          </p:cNvPr>
          <p:cNvCxnSpPr>
            <a:cxnSpLocks/>
            <a:stCxn id="9" idx="2"/>
            <a:endCxn id="7" idx="0"/>
          </p:cNvCxnSpPr>
          <p:nvPr/>
        </p:nvCxnSpPr>
        <p:spPr>
          <a:xfrm>
            <a:off x="12877800" y="5790574"/>
            <a:ext cx="0" cy="4529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F4E9BDF-2257-9342-9564-D2685C2ACC14}"/>
              </a:ext>
            </a:extLst>
          </p:cNvPr>
          <p:cNvCxnSpPr>
            <a:cxnSpLocks/>
            <a:stCxn id="7" idx="2"/>
            <a:endCxn id="6" idx="0"/>
          </p:cNvCxnSpPr>
          <p:nvPr/>
        </p:nvCxnSpPr>
        <p:spPr>
          <a:xfrm>
            <a:off x="12877800" y="7081738"/>
            <a:ext cx="0" cy="4529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E0D8108-8530-3B01-5D78-F202F5B3A3DD}"/>
              </a:ext>
            </a:extLst>
          </p:cNvPr>
          <p:cNvCxnSpPr>
            <a:cxnSpLocks/>
            <a:stCxn id="6" idx="2"/>
            <a:endCxn id="2" idx="0"/>
          </p:cNvCxnSpPr>
          <p:nvPr/>
        </p:nvCxnSpPr>
        <p:spPr>
          <a:xfrm>
            <a:off x="12877800" y="8372902"/>
            <a:ext cx="0" cy="4529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ACBEC695-9187-DBD3-8F8F-13343C6C1CBE}"/>
              </a:ext>
            </a:extLst>
          </p:cNvPr>
          <p:cNvCxnSpPr>
            <a:stCxn id="6" idx="1"/>
            <a:endCxn id="12" idx="1"/>
          </p:cNvCxnSpPr>
          <p:nvPr/>
        </p:nvCxnSpPr>
        <p:spPr>
          <a:xfrm rot="10800000">
            <a:off x="10972800" y="2789146"/>
            <a:ext cx="12700" cy="5164656"/>
          </a:xfrm>
          <a:prstGeom prst="bentConnector3">
            <a:avLst>
              <a:gd name="adj1" fmla="val 777735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D6763F39-0C57-AD68-854C-B7617F144AF8}"/>
              </a:ext>
            </a:extLst>
          </p:cNvPr>
          <p:cNvGrpSpPr/>
          <p:nvPr/>
        </p:nvGrpSpPr>
        <p:grpSpPr>
          <a:xfrm>
            <a:off x="896329" y="3390900"/>
            <a:ext cx="7845004" cy="5595633"/>
            <a:chOff x="11810999" y="1742377"/>
            <a:chExt cx="5361236" cy="6597437"/>
          </a:xfrm>
        </p:grpSpPr>
        <p:sp>
          <p:nvSpPr>
            <p:cNvPr id="34" name="Rectangle 33">
              <a:extLst>
                <a:ext uri="{FF2B5EF4-FFF2-40B4-BE49-F238E27FC236}">
                  <a16:creationId xmlns:a16="http://schemas.microsoft.com/office/drawing/2014/main" id="{0BD52430-C460-1BA9-6167-191CAF63FEDC}"/>
                </a:ext>
              </a:extLst>
            </p:cNvPr>
            <p:cNvSpPr/>
            <p:nvPr/>
          </p:nvSpPr>
          <p:spPr>
            <a:xfrm>
              <a:off x="11810999" y="1742377"/>
              <a:ext cx="4749984" cy="6597437"/>
            </a:xfrm>
            <a:prstGeom prst="rect">
              <a:avLst/>
            </a:prstGeom>
            <a:solidFill>
              <a:srgbClr val="1D7151">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defTabSz="595313">
                <a:lnSpc>
                  <a:spcPct val="150000"/>
                </a:lnSpc>
                <a:tabLst>
                  <a:tab pos="4759325" algn="l"/>
                </a:tabLst>
              </a:pPr>
              <a:r>
                <a:rPr lang="en-US" sz="2000" dirty="0">
                  <a:solidFill>
                    <a:schemeClr val="bg1"/>
                  </a:solidFill>
                  <a:latin typeface="Poppins Light" panose="00000400000000000000" pitchFamily="2" charset="0"/>
                  <a:cs typeface="Poppins Light" panose="00000400000000000000" pitchFamily="2" charset="0"/>
                </a:rPr>
                <a:t>This flowchart shows how the transition between the different states. For instance, after seeing the scoreboard, players can choose to start their game and it will naturally move from ready to question to answer for the player to write an answer. Results will be shown immediately. A final winner screen will show who won the game.</a:t>
              </a:r>
            </a:p>
          </p:txBody>
        </p:sp>
        <p:sp>
          <p:nvSpPr>
            <p:cNvPr id="35" name="Rectangle 34">
              <a:extLst>
                <a:ext uri="{FF2B5EF4-FFF2-40B4-BE49-F238E27FC236}">
                  <a16:creationId xmlns:a16="http://schemas.microsoft.com/office/drawing/2014/main" id="{A15DA8B2-9FDB-7085-FB5D-50D46F48DD30}"/>
                </a:ext>
              </a:extLst>
            </p:cNvPr>
            <p:cNvSpPr/>
            <p:nvPr/>
          </p:nvSpPr>
          <p:spPr>
            <a:xfrm>
              <a:off x="16560983" y="1742377"/>
              <a:ext cx="611252" cy="6597437"/>
            </a:xfrm>
            <a:prstGeom prst="rect">
              <a:avLst/>
            </a:prstGeom>
            <a:solidFill>
              <a:srgbClr val="1D7151">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defTabSz="595313">
                <a:tabLst>
                  <a:tab pos="4759325" algn="l"/>
                </a:tabLst>
              </a:pPr>
              <a:endParaRPr lang="en-US" sz="2000" dirty="0">
                <a:solidFill>
                  <a:schemeClr val="bg1"/>
                </a:solidFill>
                <a:latin typeface="Poppins Light" panose="00000400000000000000" pitchFamily="2" charset="0"/>
                <a:cs typeface="Poppins Light" panose="00000400000000000000" pitchFamily="2" charset="0"/>
              </a:endParaRPr>
            </a:p>
          </p:txBody>
        </p:sp>
      </p:grpSp>
    </p:spTree>
    <p:extLst>
      <p:ext uri="{BB962C8B-B14F-4D97-AF65-F5344CB8AC3E}">
        <p14:creationId xmlns:p14="http://schemas.microsoft.com/office/powerpoint/2010/main" val="53618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5</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Python Concept</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19" name="Group 18">
            <a:extLst>
              <a:ext uri="{FF2B5EF4-FFF2-40B4-BE49-F238E27FC236}">
                <a16:creationId xmlns:a16="http://schemas.microsoft.com/office/drawing/2014/main" id="{9CF0F045-03DA-2430-91E7-A302CEBBE5BF}"/>
              </a:ext>
            </a:extLst>
          </p:cNvPr>
          <p:cNvGrpSpPr/>
          <p:nvPr/>
        </p:nvGrpSpPr>
        <p:grpSpPr>
          <a:xfrm>
            <a:off x="3754028" y="2628899"/>
            <a:ext cx="11418256" cy="1981201"/>
            <a:chOff x="3754028" y="2628899"/>
            <a:chExt cx="11418256" cy="1981201"/>
          </a:xfrm>
          <a:solidFill>
            <a:schemeClr val="accent2">
              <a:lumMod val="60000"/>
              <a:lumOff val="40000"/>
            </a:schemeClr>
          </a:solidFill>
        </p:grpSpPr>
        <p:sp>
          <p:nvSpPr>
            <p:cNvPr id="20" name="Rectangle 19">
              <a:extLst>
                <a:ext uri="{FF2B5EF4-FFF2-40B4-BE49-F238E27FC236}">
                  <a16:creationId xmlns:a16="http://schemas.microsoft.com/office/drawing/2014/main" id="{B5F6F38A-4E15-A8C3-BE78-8C6EE1C21480}"/>
                </a:ext>
              </a:extLst>
            </p:cNvPr>
            <p:cNvSpPr/>
            <p:nvPr/>
          </p:nvSpPr>
          <p:spPr>
            <a:xfrm>
              <a:off x="3754028" y="2628899"/>
              <a:ext cx="10495372"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defTabSz="595313">
                <a:tabLst>
                  <a:tab pos="4759325" algn="l"/>
                </a:tabLst>
              </a:pPr>
              <a:r>
                <a:rPr lang="en-US" sz="2000" dirty="0">
                  <a:solidFill>
                    <a:schemeClr val="bg1"/>
                  </a:solidFill>
                  <a:latin typeface="Poppins Light" panose="00000400000000000000" pitchFamily="2" charset="0"/>
                  <a:cs typeface="Poppins Light" panose="00000400000000000000" pitchFamily="2" charset="0"/>
                </a:rPr>
                <a:t>Pygame is a set of Python modules designed for writing video games. It provides functionality for creating windows, handling events like key presses, and drawing graphics on the screen.</a:t>
              </a:r>
            </a:p>
          </p:txBody>
        </p:sp>
        <p:sp>
          <p:nvSpPr>
            <p:cNvPr id="22" name="Rectangle 21">
              <a:extLst>
                <a:ext uri="{FF2B5EF4-FFF2-40B4-BE49-F238E27FC236}">
                  <a16:creationId xmlns:a16="http://schemas.microsoft.com/office/drawing/2014/main" id="{85D9D111-282F-197B-1483-4966FC3D15E0}"/>
                </a:ext>
              </a:extLst>
            </p:cNvPr>
            <p:cNvSpPr/>
            <p:nvPr/>
          </p:nvSpPr>
          <p:spPr>
            <a:xfrm>
              <a:off x="14249400" y="2628899"/>
              <a:ext cx="922884"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endParaRPr lang="en-US" sz="2000" dirty="0">
                <a:solidFill>
                  <a:schemeClr val="bg1"/>
                </a:solidFill>
                <a:latin typeface="Poppins Light" panose="00000400000000000000" pitchFamily="2" charset="0"/>
                <a:cs typeface="Poppins Light" panose="00000400000000000000" pitchFamily="2" charset="0"/>
              </a:endParaRPr>
            </a:p>
          </p:txBody>
        </p:sp>
      </p:grpSp>
      <p:grpSp>
        <p:nvGrpSpPr>
          <p:cNvPr id="23" name="Group 22">
            <a:extLst>
              <a:ext uri="{FF2B5EF4-FFF2-40B4-BE49-F238E27FC236}">
                <a16:creationId xmlns:a16="http://schemas.microsoft.com/office/drawing/2014/main" id="{2FB74856-3A28-1EE7-4158-E47643CBDB93}"/>
              </a:ext>
            </a:extLst>
          </p:cNvPr>
          <p:cNvGrpSpPr/>
          <p:nvPr/>
        </p:nvGrpSpPr>
        <p:grpSpPr>
          <a:xfrm>
            <a:off x="3754028" y="4838700"/>
            <a:ext cx="11418256" cy="1981201"/>
            <a:chOff x="3754028" y="4838700"/>
            <a:chExt cx="11418256" cy="1981201"/>
          </a:xfrm>
          <a:solidFill>
            <a:schemeClr val="accent2">
              <a:lumMod val="60000"/>
              <a:lumOff val="40000"/>
            </a:schemeClr>
          </a:solidFill>
        </p:grpSpPr>
        <p:sp>
          <p:nvSpPr>
            <p:cNvPr id="25" name="Rectangle 24">
              <a:extLst>
                <a:ext uri="{FF2B5EF4-FFF2-40B4-BE49-F238E27FC236}">
                  <a16:creationId xmlns:a16="http://schemas.microsoft.com/office/drawing/2014/main" id="{291BF6BE-F0A0-C5B7-9F7B-4D0CC8C858F2}"/>
                </a:ext>
              </a:extLst>
            </p:cNvPr>
            <p:cNvSpPr/>
            <p:nvPr/>
          </p:nvSpPr>
          <p:spPr>
            <a:xfrm>
              <a:off x="3754028" y="4838700"/>
              <a:ext cx="10495372"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2000" dirty="0">
                  <a:solidFill>
                    <a:schemeClr val="bg1"/>
                  </a:solidFill>
                  <a:latin typeface="Poppins Light" panose="00000400000000000000" pitchFamily="2" charset="0"/>
                  <a:cs typeface="Poppins Light" panose="00000400000000000000" pitchFamily="2" charset="0"/>
                </a:rPr>
                <a:t>Random library provides functions for generating random numbers. This can be useful for scenarios where randomness is required, such as selecting questions or shuffling elements in a game.</a:t>
              </a:r>
            </a:p>
          </p:txBody>
        </p:sp>
        <p:sp>
          <p:nvSpPr>
            <p:cNvPr id="26" name="Rectangle 25">
              <a:extLst>
                <a:ext uri="{FF2B5EF4-FFF2-40B4-BE49-F238E27FC236}">
                  <a16:creationId xmlns:a16="http://schemas.microsoft.com/office/drawing/2014/main" id="{55910FA4-629C-0AC8-9D3C-5B7EB8A405E0}"/>
                </a:ext>
              </a:extLst>
            </p:cNvPr>
            <p:cNvSpPr/>
            <p:nvPr/>
          </p:nvSpPr>
          <p:spPr>
            <a:xfrm>
              <a:off x="14249400" y="4838700"/>
              <a:ext cx="922884"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bg1"/>
                </a:solidFill>
                <a:latin typeface="Poppins Light" panose="00000400000000000000" pitchFamily="2" charset="0"/>
                <a:cs typeface="Poppins Light" panose="00000400000000000000" pitchFamily="2" charset="0"/>
              </a:endParaRPr>
            </a:p>
          </p:txBody>
        </p:sp>
      </p:grpSp>
      <p:grpSp>
        <p:nvGrpSpPr>
          <p:cNvPr id="28" name="Group 27">
            <a:extLst>
              <a:ext uri="{FF2B5EF4-FFF2-40B4-BE49-F238E27FC236}">
                <a16:creationId xmlns:a16="http://schemas.microsoft.com/office/drawing/2014/main" id="{453073CF-68A4-A7E0-6D93-2D1075C8BB81}"/>
              </a:ext>
            </a:extLst>
          </p:cNvPr>
          <p:cNvGrpSpPr/>
          <p:nvPr/>
        </p:nvGrpSpPr>
        <p:grpSpPr>
          <a:xfrm>
            <a:off x="3754028" y="7048499"/>
            <a:ext cx="11418256" cy="1981203"/>
            <a:chOff x="3754028" y="7048499"/>
            <a:chExt cx="11418256" cy="1981203"/>
          </a:xfrm>
          <a:solidFill>
            <a:schemeClr val="accent2">
              <a:lumMod val="60000"/>
              <a:lumOff val="40000"/>
            </a:schemeClr>
          </a:solidFill>
        </p:grpSpPr>
        <p:sp>
          <p:nvSpPr>
            <p:cNvPr id="29" name="Rectangle 28">
              <a:extLst>
                <a:ext uri="{FF2B5EF4-FFF2-40B4-BE49-F238E27FC236}">
                  <a16:creationId xmlns:a16="http://schemas.microsoft.com/office/drawing/2014/main" id="{C45BCBB4-0463-D219-7ACF-E10FFD983E65}"/>
                </a:ext>
              </a:extLst>
            </p:cNvPr>
            <p:cNvSpPr/>
            <p:nvPr/>
          </p:nvSpPr>
          <p:spPr>
            <a:xfrm>
              <a:off x="3754028" y="7048499"/>
              <a:ext cx="10495372" cy="19812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2000" dirty="0" err="1">
                  <a:solidFill>
                    <a:schemeClr val="bg1"/>
                  </a:solidFill>
                  <a:latin typeface="Poppins Light" panose="00000400000000000000" pitchFamily="2" charset="0"/>
                  <a:cs typeface="Poppins Light" panose="00000400000000000000" pitchFamily="2" charset="0"/>
                </a:rPr>
                <a:t>Time.sleep</a:t>
              </a:r>
              <a:r>
                <a:rPr lang="en-US" sz="2000" dirty="0">
                  <a:solidFill>
                    <a:schemeClr val="bg1"/>
                  </a:solidFill>
                  <a:latin typeface="Poppins Light" panose="00000400000000000000" pitchFamily="2" charset="0"/>
                  <a:cs typeface="Poppins Light" panose="00000400000000000000" pitchFamily="2" charset="0"/>
                </a:rPr>
                <a:t>() function causes the program to pause for a specified number of seconds. It's commonly used to introduce delays in code execution, which can be useful in scenarios like creating countdowns or simulating time-based events.</a:t>
              </a:r>
              <a:endParaRPr lang="en-GB" sz="2000" dirty="0">
                <a:solidFill>
                  <a:schemeClr val="bg1"/>
                </a:solidFill>
                <a:latin typeface="Poppins Light" panose="00000400000000000000" pitchFamily="2" charset="0"/>
                <a:cs typeface="Poppins Light" panose="00000400000000000000" pitchFamily="2" charset="0"/>
              </a:endParaRPr>
            </a:p>
          </p:txBody>
        </p:sp>
        <p:sp>
          <p:nvSpPr>
            <p:cNvPr id="30" name="Rectangle 29">
              <a:extLst>
                <a:ext uri="{FF2B5EF4-FFF2-40B4-BE49-F238E27FC236}">
                  <a16:creationId xmlns:a16="http://schemas.microsoft.com/office/drawing/2014/main" id="{661FF9F9-BEEF-AF1B-BEF8-DF879FE36BF6}"/>
                </a:ext>
              </a:extLst>
            </p:cNvPr>
            <p:cNvSpPr/>
            <p:nvPr/>
          </p:nvSpPr>
          <p:spPr>
            <a:xfrm>
              <a:off x="14249400" y="7048499"/>
              <a:ext cx="922884" cy="19812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bg1"/>
                </a:solidFill>
                <a:latin typeface="Poppins Light" panose="00000400000000000000" pitchFamily="2" charset="0"/>
                <a:cs typeface="Poppins Light" panose="00000400000000000000" pitchFamily="2" charset="0"/>
              </a:endParaRPr>
            </a:p>
          </p:txBody>
        </p:sp>
      </p:grpSp>
      <p:sp>
        <p:nvSpPr>
          <p:cNvPr id="31" name="Rectangle 30">
            <a:extLst>
              <a:ext uri="{FF2B5EF4-FFF2-40B4-BE49-F238E27FC236}">
                <a16:creationId xmlns:a16="http://schemas.microsoft.com/office/drawing/2014/main" id="{9AE3D70A-0CDC-DC1F-18E3-BF6A530902E2}"/>
              </a:ext>
            </a:extLst>
          </p:cNvPr>
          <p:cNvSpPr/>
          <p:nvPr/>
        </p:nvSpPr>
        <p:spPr>
          <a:xfrm>
            <a:off x="2133600" y="3002970"/>
            <a:ext cx="2264216" cy="10179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Pygame</a:t>
            </a:r>
          </a:p>
        </p:txBody>
      </p:sp>
      <p:sp>
        <p:nvSpPr>
          <p:cNvPr id="33" name="Rectangle 32">
            <a:extLst>
              <a:ext uri="{FF2B5EF4-FFF2-40B4-BE49-F238E27FC236}">
                <a16:creationId xmlns:a16="http://schemas.microsoft.com/office/drawing/2014/main" id="{62B10C89-BDBD-E305-0ED0-8AA790AFE620}"/>
              </a:ext>
            </a:extLst>
          </p:cNvPr>
          <p:cNvSpPr/>
          <p:nvPr/>
        </p:nvSpPr>
        <p:spPr>
          <a:xfrm>
            <a:off x="2153728" y="5344221"/>
            <a:ext cx="2264216" cy="10179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Random</a:t>
            </a:r>
          </a:p>
        </p:txBody>
      </p:sp>
      <p:sp>
        <p:nvSpPr>
          <p:cNvPr id="37" name="Rectangle 36">
            <a:extLst>
              <a:ext uri="{FF2B5EF4-FFF2-40B4-BE49-F238E27FC236}">
                <a16:creationId xmlns:a16="http://schemas.microsoft.com/office/drawing/2014/main" id="{84A3D42C-F619-2B27-16FC-39DDCF126738}"/>
              </a:ext>
            </a:extLst>
          </p:cNvPr>
          <p:cNvSpPr/>
          <p:nvPr/>
        </p:nvSpPr>
        <p:spPr>
          <a:xfrm>
            <a:off x="2174834" y="7527800"/>
            <a:ext cx="2264216" cy="101796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err="1">
                <a:solidFill>
                  <a:schemeClr val="bg1"/>
                </a:solidFill>
                <a:latin typeface="Poppins Light" panose="00000400000000000000" pitchFamily="2" charset="0"/>
                <a:cs typeface="Poppins Light" panose="00000400000000000000" pitchFamily="2" charset="0"/>
              </a:rPr>
              <a:t>Time.Sleep</a:t>
            </a:r>
            <a:endParaRPr lang="en-GB" sz="2000" dirty="0">
              <a:solidFill>
                <a:schemeClr val="bg1"/>
              </a:solidFill>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4039162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6</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Mock Screens</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35" name="Group 34">
            <a:extLst>
              <a:ext uri="{FF2B5EF4-FFF2-40B4-BE49-F238E27FC236}">
                <a16:creationId xmlns:a16="http://schemas.microsoft.com/office/drawing/2014/main" id="{A7EE9F93-1899-0C2E-48C4-0D0C1B1F2340}"/>
              </a:ext>
            </a:extLst>
          </p:cNvPr>
          <p:cNvGrpSpPr/>
          <p:nvPr/>
        </p:nvGrpSpPr>
        <p:grpSpPr>
          <a:xfrm>
            <a:off x="2377694" y="3086100"/>
            <a:ext cx="13532612" cy="5156140"/>
            <a:chOff x="2377694" y="3086100"/>
            <a:chExt cx="13532612" cy="5156140"/>
          </a:xfrm>
        </p:grpSpPr>
        <p:grpSp>
          <p:nvGrpSpPr>
            <p:cNvPr id="27" name="Group 26">
              <a:extLst>
                <a:ext uri="{FF2B5EF4-FFF2-40B4-BE49-F238E27FC236}">
                  <a16:creationId xmlns:a16="http://schemas.microsoft.com/office/drawing/2014/main" id="{4BDFD509-4B57-F4E5-4B2C-1E20AFA73AAE}"/>
                </a:ext>
              </a:extLst>
            </p:cNvPr>
            <p:cNvGrpSpPr/>
            <p:nvPr/>
          </p:nvGrpSpPr>
          <p:grpSpPr>
            <a:xfrm>
              <a:off x="2377694" y="3086100"/>
              <a:ext cx="5914855" cy="5156140"/>
              <a:chOff x="2390946" y="3190461"/>
              <a:chExt cx="5914855" cy="5156140"/>
            </a:xfrm>
          </p:grpSpPr>
          <p:grpSp>
            <p:nvGrpSpPr>
              <p:cNvPr id="23" name="Group 22">
                <a:extLst>
                  <a:ext uri="{FF2B5EF4-FFF2-40B4-BE49-F238E27FC236}">
                    <a16:creationId xmlns:a16="http://schemas.microsoft.com/office/drawing/2014/main" id="{11A48AD8-55BB-CAD4-4E45-E92783E7D219}"/>
                  </a:ext>
                </a:extLst>
              </p:cNvPr>
              <p:cNvGrpSpPr/>
              <p:nvPr/>
            </p:nvGrpSpPr>
            <p:grpSpPr>
              <a:xfrm>
                <a:off x="2390946" y="3190461"/>
                <a:ext cx="5914854" cy="4436140"/>
                <a:chOff x="794470" y="3643723"/>
                <a:chExt cx="6546189" cy="5673049"/>
              </a:xfrm>
            </p:grpSpPr>
            <p:sp>
              <p:nvSpPr>
                <p:cNvPr id="24" name="Rectangle 23">
                  <a:extLst>
                    <a:ext uri="{FF2B5EF4-FFF2-40B4-BE49-F238E27FC236}">
                      <a16:creationId xmlns:a16="http://schemas.microsoft.com/office/drawing/2014/main" id="{3F62B000-0BCA-5221-90D3-18B6AE88AB20}"/>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25" name="Picture 4">
                  <a:extLst>
                    <a:ext uri="{FF2B5EF4-FFF2-40B4-BE49-F238E27FC236}">
                      <a16:creationId xmlns:a16="http://schemas.microsoft.com/office/drawing/2014/main" id="{0C849EFF-04A9-2F87-928B-EDDCBD12E7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26" name="Rectangle 25">
                <a:extLst>
                  <a:ext uri="{FF2B5EF4-FFF2-40B4-BE49-F238E27FC236}">
                    <a16:creationId xmlns:a16="http://schemas.microsoft.com/office/drawing/2014/main" id="{6FE0393E-720A-91EB-1743-8ED327F01A4B}"/>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Scoreboard Screen</a:t>
                </a:r>
                <a:endParaRPr lang="en-US" sz="1800" i="1" dirty="0">
                  <a:solidFill>
                    <a:srgbClr val="545454"/>
                  </a:solidFill>
                  <a:latin typeface="Poppins Light"/>
                </a:endParaRPr>
              </a:p>
            </p:txBody>
          </p:sp>
        </p:grpSp>
        <p:grpSp>
          <p:nvGrpSpPr>
            <p:cNvPr id="28" name="Group 27">
              <a:extLst>
                <a:ext uri="{FF2B5EF4-FFF2-40B4-BE49-F238E27FC236}">
                  <a16:creationId xmlns:a16="http://schemas.microsoft.com/office/drawing/2014/main" id="{B69AC31B-F50C-8DEC-BE6F-8902EE3A127A}"/>
                </a:ext>
              </a:extLst>
            </p:cNvPr>
            <p:cNvGrpSpPr/>
            <p:nvPr/>
          </p:nvGrpSpPr>
          <p:grpSpPr>
            <a:xfrm>
              <a:off x="9995451" y="3086100"/>
              <a:ext cx="5914855" cy="5156140"/>
              <a:chOff x="2390946" y="3190461"/>
              <a:chExt cx="5914855" cy="5156140"/>
            </a:xfrm>
          </p:grpSpPr>
          <p:grpSp>
            <p:nvGrpSpPr>
              <p:cNvPr id="29" name="Group 28">
                <a:extLst>
                  <a:ext uri="{FF2B5EF4-FFF2-40B4-BE49-F238E27FC236}">
                    <a16:creationId xmlns:a16="http://schemas.microsoft.com/office/drawing/2014/main" id="{3B4689CA-0F2A-2D16-BADB-C632D40751F5}"/>
                  </a:ext>
                </a:extLst>
              </p:cNvPr>
              <p:cNvGrpSpPr/>
              <p:nvPr/>
            </p:nvGrpSpPr>
            <p:grpSpPr>
              <a:xfrm>
                <a:off x="2390946" y="3190461"/>
                <a:ext cx="5914854" cy="4436140"/>
                <a:chOff x="794470" y="3643723"/>
                <a:chExt cx="6546189" cy="5673049"/>
              </a:xfrm>
            </p:grpSpPr>
            <p:sp>
              <p:nvSpPr>
                <p:cNvPr id="31" name="Rectangle 30">
                  <a:extLst>
                    <a:ext uri="{FF2B5EF4-FFF2-40B4-BE49-F238E27FC236}">
                      <a16:creationId xmlns:a16="http://schemas.microsoft.com/office/drawing/2014/main" id="{F6EC35E5-A95C-2F9E-10B6-BFCD53F7E594}"/>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32" name="Picture 4">
                  <a:extLst>
                    <a:ext uri="{FF2B5EF4-FFF2-40B4-BE49-F238E27FC236}">
                      <a16:creationId xmlns:a16="http://schemas.microsoft.com/office/drawing/2014/main" id="{1573C5B0-71C0-405C-941A-B1117333FCF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4018EFAA-6C9B-12E5-1B63-520F6E298873}"/>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Ready Screen</a:t>
                </a:r>
                <a:endParaRPr lang="en-US" sz="1800" i="1" dirty="0">
                  <a:solidFill>
                    <a:srgbClr val="545454"/>
                  </a:solidFill>
                  <a:latin typeface="Poppins Light"/>
                </a:endParaRPr>
              </a:p>
            </p:txBody>
          </p:sp>
        </p:grpSp>
        <p:sp>
          <p:nvSpPr>
            <p:cNvPr id="34" name="Rectangle 33">
              <a:extLst>
                <a:ext uri="{FF2B5EF4-FFF2-40B4-BE49-F238E27FC236}">
                  <a16:creationId xmlns:a16="http://schemas.microsoft.com/office/drawing/2014/main" id="{F91639B4-0C40-2643-B4DE-DDEDFC4ED7BF}"/>
                </a:ext>
              </a:extLst>
            </p:cNvPr>
            <p:cNvSpPr/>
            <p:nvPr/>
          </p:nvSpPr>
          <p:spPr>
            <a:xfrm>
              <a:off x="11047878" y="3704563"/>
              <a:ext cx="3810000" cy="3030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Ready In</a:t>
              </a:r>
            </a:p>
            <a:p>
              <a:pPr algn="ctr"/>
              <a:r>
                <a:rPr lang="en-US" sz="4400" dirty="0">
                  <a:solidFill>
                    <a:schemeClr val="tx1"/>
                  </a:solidFill>
                  <a:latin typeface="Arial Rounded MT Bold" panose="020F0704030504030204" pitchFamily="34" charset="0"/>
                </a:rPr>
                <a:t>1</a:t>
              </a:r>
              <a:endParaRPr lang="en-SG" sz="4400" dirty="0">
                <a:solidFill>
                  <a:schemeClr val="tx1"/>
                </a:solidFill>
                <a:latin typeface="Arial Rounded MT Bold" panose="020F0704030504030204" pitchFamily="34" charset="0"/>
              </a:endParaRPr>
            </a:p>
          </p:txBody>
        </p:sp>
      </p:grpSp>
    </p:spTree>
    <p:extLst>
      <p:ext uri="{BB962C8B-B14F-4D97-AF65-F5344CB8AC3E}">
        <p14:creationId xmlns:p14="http://schemas.microsoft.com/office/powerpoint/2010/main" val="418761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7</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Mock Screens</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12" name="Group 11">
            <a:extLst>
              <a:ext uri="{FF2B5EF4-FFF2-40B4-BE49-F238E27FC236}">
                <a16:creationId xmlns:a16="http://schemas.microsoft.com/office/drawing/2014/main" id="{ACA01C1B-A27A-D980-0B04-47CD1022D1E2}"/>
              </a:ext>
            </a:extLst>
          </p:cNvPr>
          <p:cNvGrpSpPr/>
          <p:nvPr/>
        </p:nvGrpSpPr>
        <p:grpSpPr>
          <a:xfrm>
            <a:off x="2377694" y="3086100"/>
            <a:ext cx="13532612" cy="5156140"/>
            <a:chOff x="2377694" y="3086100"/>
            <a:chExt cx="13532612" cy="5156140"/>
          </a:xfrm>
        </p:grpSpPr>
        <p:grpSp>
          <p:nvGrpSpPr>
            <p:cNvPr id="27" name="Group 26">
              <a:extLst>
                <a:ext uri="{FF2B5EF4-FFF2-40B4-BE49-F238E27FC236}">
                  <a16:creationId xmlns:a16="http://schemas.microsoft.com/office/drawing/2014/main" id="{4BDFD509-4B57-F4E5-4B2C-1E20AFA73AAE}"/>
                </a:ext>
              </a:extLst>
            </p:cNvPr>
            <p:cNvGrpSpPr/>
            <p:nvPr/>
          </p:nvGrpSpPr>
          <p:grpSpPr>
            <a:xfrm>
              <a:off x="2377694" y="3086100"/>
              <a:ext cx="5914855" cy="5156140"/>
              <a:chOff x="2390946" y="3190461"/>
              <a:chExt cx="5914855" cy="5156140"/>
            </a:xfrm>
          </p:grpSpPr>
          <p:grpSp>
            <p:nvGrpSpPr>
              <p:cNvPr id="23" name="Group 22">
                <a:extLst>
                  <a:ext uri="{FF2B5EF4-FFF2-40B4-BE49-F238E27FC236}">
                    <a16:creationId xmlns:a16="http://schemas.microsoft.com/office/drawing/2014/main" id="{11A48AD8-55BB-CAD4-4E45-E92783E7D219}"/>
                  </a:ext>
                </a:extLst>
              </p:cNvPr>
              <p:cNvGrpSpPr/>
              <p:nvPr/>
            </p:nvGrpSpPr>
            <p:grpSpPr>
              <a:xfrm>
                <a:off x="2390946" y="3190461"/>
                <a:ext cx="5914854" cy="4436140"/>
                <a:chOff x="794470" y="3643723"/>
                <a:chExt cx="6546189" cy="5673049"/>
              </a:xfrm>
            </p:grpSpPr>
            <p:sp>
              <p:nvSpPr>
                <p:cNvPr id="24" name="Rectangle 23">
                  <a:extLst>
                    <a:ext uri="{FF2B5EF4-FFF2-40B4-BE49-F238E27FC236}">
                      <a16:creationId xmlns:a16="http://schemas.microsoft.com/office/drawing/2014/main" id="{3F62B000-0BCA-5221-90D3-18B6AE88AB20}"/>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25" name="Picture 4">
                  <a:extLst>
                    <a:ext uri="{FF2B5EF4-FFF2-40B4-BE49-F238E27FC236}">
                      <a16:creationId xmlns:a16="http://schemas.microsoft.com/office/drawing/2014/main" id="{0C849EFF-04A9-2F87-928B-EDDCBD12E7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26" name="Rectangle 25">
                <a:extLst>
                  <a:ext uri="{FF2B5EF4-FFF2-40B4-BE49-F238E27FC236}">
                    <a16:creationId xmlns:a16="http://schemas.microsoft.com/office/drawing/2014/main" id="{6FE0393E-720A-91EB-1743-8ED327F01A4B}"/>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Question Screen</a:t>
                </a:r>
                <a:endParaRPr lang="en-US" sz="1800" i="1" dirty="0">
                  <a:solidFill>
                    <a:srgbClr val="545454"/>
                  </a:solidFill>
                  <a:latin typeface="Poppins Light"/>
                </a:endParaRPr>
              </a:p>
            </p:txBody>
          </p:sp>
        </p:grpSp>
        <p:grpSp>
          <p:nvGrpSpPr>
            <p:cNvPr id="28" name="Group 27">
              <a:extLst>
                <a:ext uri="{FF2B5EF4-FFF2-40B4-BE49-F238E27FC236}">
                  <a16:creationId xmlns:a16="http://schemas.microsoft.com/office/drawing/2014/main" id="{B69AC31B-F50C-8DEC-BE6F-8902EE3A127A}"/>
                </a:ext>
              </a:extLst>
            </p:cNvPr>
            <p:cNvGrpSpPr/>
            <p:nvPr/>
          </p:nvGrpSpPr>
          <p:grpSpPr>
            <a:xfrm>
              <a:off x="9995451" y="3086100"/>
              <a:ext cx="5914855" cy="5156140"/>
              <a:chOff x="2390946" y="3190461"/>
              <a:chExt cx="5914855" cy="5156140"/>
            </a:xfrm>
          </p:grpSpPr>
          <p:grpSp>
            <p:nvGrpSpPr>
              <p:cNvPr id="29" name="Group 28">
                <a:extLst>
                  <a:ext uri="{FF2B5EF4-FFF2-40B4-BE49-F238E27FC236}">
                    <a16:creationId xmlns:a16="http://schemas.microsoft.com/office/drawing/2014/main" id="{3B4689CA-0F2A-2D16-BADB-C632D40751F5}"/>
                  </a:ext>
                </a:extLst>
              </p:cNvPr>
              <p:cNvGrpSpPr/>
              <p:nvPr/>
            </p:nvGrpSpPr>
            <p:grpSpPr>
              <a:xfrm>
                <a:off x="2390946" y="3190461"/>
                <a:ext cx="5914854" cy="4436140"/>
                <a:chOff x="794470" y="3643723"/>
                <a:chExt cx="6546189" cy="5673049"/>
              </a:xfrm>
            </p:grpSpPr>
            <p:sp>
              <p:nvSpPr>
                <p:cNvPr id="31" name="Rectangle 30">
                  <a:extLst>
                    <a:ext uri="{FF2B5EF4-FFF2-40B4-BE49-F238E27FC236}">
                      <a16:creationId xmlns:a16="http://schemas.microsoft.com/office/drawing/2014/main" id="{F6EC35E5-A95C-2F9E-10B6-BFCD53F7E594}"/>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32" name="Picture 4">
                  <a:extLst>
                    <a:ext uri="{FF2B5EF4-FFF2-40B4-BE49-F238E27FC236}">
                      <a16:creationId xmlns:a16="http://schemas.microsoft.com/office/drawing/2014/main" id="{1573C5B0-71C0-405C-941A-B1117333FCF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4018EFAA-6C9B-12E5-1B63-520F6E298873}"/>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Answer Screen</a:t>
                </a:r>
                <a:endParaRPr lang="en-US" sz="1800" i="1" dirty="0">
                  <a:solidFill>
                    <a:srgbClr val="545454"/>
                  </a:solidFill>
                  <a:latin typeface="Poppins Light"/>
                </a:endParaRPr>
              </a:p>
            </p:txBody>
          </p:sp>
        </p:grpSp>
      </p:grpSp>
      <p:sp>
        <p:nvSpPr>
          <p:cNvPr id="9" name="Rectangle 8">
            <a:extLst>
              <a:ext uri="{FF2B5EF4-FFF2-40B4-BE49-F238E27FC236}">
                <a16:creationId xmlns:a16="http://schemas.microsoft.com/office/drawing/2014/main" id="{5FB89099-C3DC-B3BF-0388-2EEF24C45DC7}"/>
              </a:ext>
            </a:extLst>
          </p:cNvPr>
          <p:cNvSpPr/>
          <p:nvPr/>
        </p:nvSpPr>
        <p:spPr>
          <a:xfrm>
            <a:off x="10838555" y="3970498"/>
            <a:ext cx="4228646" cy="15913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Arial Rounded MT Bold" panose="020F0704030504030204" pitchFamily="34" charset="0"/>
              </a:rPr>
              <a:t>What is the mistake?</a:t>
            </a:r>
            <a:endParaRPr lang="en-SG" sz="3200" dirty="0">
              <a:solidFill>
                <a:schemeClr val="tx1"/>
              </a:solidFill>
              <a:latin typeface="Arial Rounded MT Bold" panose="020F0704030504030204" pitchFamily="34" charset="0"/>
            </a:endParaRPr>
          </a:p>
        </p:txBody>
      </p:sp>
      <p:sp>
        <p:nvSpPr>
          <p:cNvPr id="11" name="Rectangle 10">
            <a:extLst>
              <a:ext uri="{FF2B5EF4-FFF2-40B4-BE49-F238E27FC236}">
                <a16:creationId xmlns:a16="http://schemas.microsoft.com/office/drawing/2014/main" id="{D4E1F857-892E-CB97-7888-33A63DA45BDC}"/>
              </a:ext>
            </a:extLst>
          </p:cNvPr>
          <p:cNvSpPr/>
          <p:nvPr/>
        </p:nvSpPr>
        <p:spPr>
          <a:xfrm>
            <a:off x="11245625" y="6020473"/>
            <a:ext cx="3470769" cy="60960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6" descr="A black text on a white background&#10;&#10;Description automatically generated">
            <a:extLst>
              <a:ext uri="{FF2B5EF4-FFF2-40B4-BE49-F238E27FC236}">
                <a16:creationId xmlns:a16="http://schemas.microsoft.com/office/drawing/2014/main" id="{76AE1570-A409-4B6C-ACC4-428C033A36B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80692" y="4159508"/>
            <a:ext cx="4449428" cy="2502803"/>
          </a:xfrm>
          <a:prstGeom prst="rect">
            <a:avLst/>
          </a:prstGeom>
        </p:spPr>
      </p:pic>
    </p:spTree>
    <p:extLst>
      <p:ext uri="{BB962C8B-B14F-4D97-AF65-F5344CB8AC3E}">
        <p14:creationId xmlns:p14="http://schemas.microsoft.com/office/powerpoint/2010/main" val="2784315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8</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Mock Screens</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7" name="Group 6">
            <a:extLst>
              <a:ext uri="{FF2B5EF4-FFF2-40B4-BE49-F238E27FC236}">
                <a16:creationId xmlns:a16="http://schemas.microsoft.com/office/drawing/2014/main" id="{5DC7F81B-1469-2CF7-DD83-76096726BAC2}"/>
              </a:ext>
            </a:extLst>
          </p:cNvPr>
          <p:cNvGrpSpPr/>
          <p:nvPr/>
        </p:nvGrpSpPr>
        <p:grpSpPr>
          <a:xfrm>
            <a:off x="2377694" y="3086100"/>
            <a:ext cx="13532612" cy="5156140"/>
            <a:chOff x="2377694" y="3086100"/>
            <a:chExt cx="13532612" cy="5156140"/>
          </a:xfrm>
        </p:grpSpPr>
        <p:grpSp>
          <p:nvGrpSpPr>
            <p:cNvPr id="27" name="Group 26">
              <a:extLst>
                <a:ext uri="{FF2B5EF4-FFF2-40B4-BE49-F238E27FC236}">
                  <a16:creationId xmlns:a16="http://schemas.microsoft.com/office/drawing/2014/main" id="{4BDFD509-4B57-F4E5-4B2C-1E20AFA73AAE}"/>
                </a:ext>
              </a:extLst>
            </p:cNvPr>
            <p:cNvGrpSpPr/>
            <p:nvPr/>
          </p:nvGrpSpPr>
          <p:grpSpPr>
            <a:xfrm>
              <a:off x="2377694" y="3086100"/>
              <a:ext cx="5914855" cy="5156140"/>
              <a:chOff x="2390946" y="3190461"/>
              <a:chExt cx="5914855" cy="5156140"/>
            </a:xfrm>
          </p:grpSpPr>
          <p:grpSp>
            <p:nvGrpSpPr>
              <p:cNvPr id="23" name="Group 22">
                <a:extLst>
                  <a:ext uri="{FF2B5EF4-FFF2-40B4-BE49-F238E27FC236}">
                    <a16:creationId xmlns:a16="http://schemas.microsoft.com/office/drawing/2014/main" id="{11A48AD8-55BB-CAD4-4E45-E92783E7D219}"/>
                  </a:ext>
                </a:extLst>
              </p:cNvPr>
              <p:cNvGrpSpPr/>
              <p:nvPr/>
            </p:nvGrpSpPr>
            <p:grpSpPr>
              <a:xfrm>
                <a:off x="2390946" y="3190461"/>
                <a:ext cx="5914854" cy="4436140"/>
                <a:chOff x="794470" y="3643723"/>
                <a:chExt cx="6546189" cy="5673049"/>
              </a:xfrm>
            </p:grpSpPr>
            <p:sp>
              <p:nvSpPr>
                <p:cNvPr id="24" name="Rectangle 23">
                  <a:extLst>
                    <a:ext uri="{FF2B5EF4-FFF2-40B4-BE49-F238E27FC236}">
                      <a16:creationId xmlns:a16="http://schemas.microsoft.com/office/drawing/2014/main" id="{3F62B000-0BCA-5221-90D3-18B6AE88AB20}"/>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25" name="Picture 4">
                  <a:extLst>
                    <a:ext uri="{FF2B5EF4-FFF2-40B4-BE49-F238E27FC236}">
                      <a16:creationId xmlns:a16="http://schemas.microsoft.com/office/drawing/2014/main" id="{0C849EFF-04A9-2F87-928B-EDDCBD12E7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26" name="Rectangle 25">
                <a:extLst>
                  <a:ext uri="{FF2B5EF4-FFF2-40B4-BE49-F238E27FC236}">
                    <a16:creationId xmlns:a16="http://schemas.microsoft.com/office/drawing/2014/main" id="{6FE0393E-720A-91EB-1743-8ED327F01A4B}"/>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Result Screen</a:t>
                </a:r>
                <a:endParaRPr lang="en-US" sz="1800" i="1" dirty="0">
                  <a:solidFill>
                    <a:srgbClr val="545454"/>
                  </a:solidFill>
                  <a:latin typeface="Poppins Light"/>
                </a:endParaRPr>
              </a:p>
            </p:txBody>
          </p:sp>
        </p:grpSp>
        <p:grpSp>
          <p:nvGrpSpPr>
            <p:cNvPr id="28" name="Group 27">
              <a:extLst>
                <a:ext uri="{FF2B5EF4-FFF2-40B4-BE49-F238E27FC236}">
                  <a16:creationId xmlns:a16="http://schemas.microsoft.com/office/drawing/2014/main" id="{B69AC31B-F50C-8DEC-BE6F-8902EE3A127A}"/>
                </a:ext>
              </a:extLst>
            </p:cNvPr>
            <p:cNvGrpSpPr/>
            <p:nvPr/>
          </p:nvGrpSpPr>
          <p:grpSpPr>
            <a:xfrm>
              <a:off x="9995451" y="3086100"/>
              <a:ext cx="5914855" cy="5156140"/>
              <a:chOff x="2390946" y="3190461"/>
              <a:chExt cx="5914855" cy="5156140"/>
            </a:xfrm>
          </p:grpSpPr>
          <p:grpSp>
            <p:nvGrpSpPr>
              <p:cNvPr id="29" name="Group 28">
                <a:extLst>
                  <a:ext uri="{FF2B5EF4-FFF2-40B4-BE49-F238E27FC236}">
                    <a16:creationId xmlns:a16="http://schemas.microsoft.com/office/drawing/2014/main" id="{3B4689CA-0F2A-2D16-BADB-C632D40751F5}"/>
                  </a:ext>
                </a:extLst>
              </p:cNvPr>
              <p:cNvGrpSpPr/>
              <p:nvPr/>
            </p:nvGrpSpPr>
            <p:grpSpPr>
              <a:xfrm>
                <a:off x="2390946" y="3190461"/>
                <a:ext cx="5914854" cy="4436140"/>
                <a:chOff x="794470" y="3643723"/>
                <a:chExt cx="6546189" cy="5673049"/>
              </a:xfrm>
            </p:grpSpPr>
            <p:sp>
              <p:nvSpPr>
                <p:cNvPr id="31" name="Rectangle 30">
                  <a:extLst>
                    <a:ext uri="{FF2B5EF4-FFF2-40B4-BE49-F238E27FC236}">
                      <a16:creationId xmlns:a16="http://schemas.microsoft.com/office/drawing/2014/main" id="{F6EC35E5-A95C-2F9E-10B6-BFCD53F7E594}"/>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32" name="Picture 4">
                  <a:extLst>
                    <a:ext uri="{FF2B5EF4-FFF2-40B4-BE49-F238E27FC236}">
                      <a16:creationId xmlns:a16="http://schemas.microsoft.com/office/drawing/2014/main" id="{1573C5B0-71C0-405C-941A-B1117333FCF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4018EFAA-6C9B-12E5-1B63-520F6E298873}"/>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Winner Screen</a:t>
                </a:r>
                <a:endParaRPr lang="en-US" sz="1800" i="1" dirty="0">
                  <a:solidFill>
                    <a:srgbClr val="545454"/>
                  </a:solidFill>
                  <a:latin typeface="Poppins Light"/>
                </a:endParaRPr>
              </a:p>
            </p:txBody>
          </p:sp>
        </p:grpSp>
        <p:sp>
          <p:nvSpPr>
            <p:cNvPr id="2" name="Rectangle 1">
              <a:extLst>
                <a:ext uri="{FF2B5EF4-FFF2-40B4-BE49-F238E27FC236}">
                  <a16:creationId xmlns:a16="http://schemas.microsoft.com/office/drawing/2014/main" id="{518FADEE-50F1-15BF-6C07-A30F2EAEA615}"/>
                </a:ext>
              </a:extLst>
            </p:cNvPr>
            <p:cNvSpPr/>
            <p:nvPr/>
          </p:nvSpPr>
          <p:spPr>
            <a:xfrm>
              <a:off x="3480803" y="3746903"/>
              <a:ext cx="3810000" cy="3030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You scored 1</a:t>
              </a:r>
              <a:endParaRPr lang="en-SG" sz="4400" dirty="0">
                <a:solidFill>
                  <a:schemeClr val="tx1"/>
                </a:solidFill>
                <a:latin typeface="Arial Rounded MT Bold" panose="020F0704030504030204" pitchFamily="34" charset="0"/>
              </a:endParaRPr>
            </a:p>
          </p:txBody>
        </p:sp>
        <p:sp>
          <p:nvSpPr>
            <p:cNvPr id="6" name="Rectangle 5">
              <a:extLst>
                <a:ext uri="{FF2B5EF4-FFF2-40B4-BE49-F238E27FC236}">
                  <a16:creationId xmlns:a16="http://schemas.microsoft.com/office/drawing/2014/main" id="{712C1931-47C8-4747-76D1-F3A3A5F17485}"/>
                </a:ext>
              </a:extLst>
            </p:cNvPr>
            <p:cNvSpPr/>
            <p:nvPr/>
          </p:nvSpPr>
          <p:spPr>
            <a:xfrm>
              <a:off x="11047878" y="3704563"/>
              <a:ext cx="3810000" cy="3030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Player 1 </a:t>
              </a:r>
            </a:p>
            <a:p>
              <a:pPr algn="ctr"/>
              <a:r>
                <a:rPr lang="en-US" sz="4400" dirty="0">
                  <a:solidFill>
                    <a:schemeClr val="tx1"/>
                  </a:solidFill>
                  <a:latin typeface="Arial Rounded MT Bold" panose="020F0704030504030204" pitchFamily="34" charset="0"/>
                </a:rPr>
                <a:t>Wins!</a:t>
              </a:r>
              <a:endParaRPr lang="en-SG" sz="4400" dirty="0">
                <a:solidFill>
                  <a:schemeClr val="tx1"/>
                </a:solidFill>
                <a:latin typeface="Arial Rounded MT Bold" panose="020F0704030504030204" pitchFamily="34" charset="0"/>
              </a:endParaRPr>
            </a:p>
          </p:txBody>
        </p:sp>
      </p:grpSp>
    </p:spTree>
    <p:extLst>
      <p:ext uri="{BB962C8B-B14F-4D97-AF65-F5344CB8AC3E}">
        <p14:creationId xmlns:p14="http://schemas.microsoft.com/office/powerpoint/2010/main" val="1339972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1969001"/>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Displays player scores and labels.</a:t>
            </a:r>
          </a:p>
          <a:p>
            <a:pPr algn="just">
              <a:lnSpc>
                <a:spcPct val="250000"/>
              </a:lnSpc>
            </a:pPr>
            <a:r>
              <a:rPr lang="en-US" dirty="0">
                <a:solidFill>
                  <a:srgbClr val="545454"/>
                </a:solidFill>
                <a:latin typeface="Poppins Light"/>
              </a:rPr>
              <a:t>Provides an overview of the current game state.</a:t>
            </a:r>
          </a:p>
          <a:p>
            <a:pPr algn="just">
              <a:lnSpc>
                <a:spcPct val="250000"/>
              </a:lnSpc>
            </a:pPr>
            <a:r>
              <a:rPr lang="en-US" dirty="0">
                <a:solidFill>
                  <a:srgbClr val="545454"/>
                </a:solidFill>
                <a:latin typeface="Poppins Light"/>
              </a:rPr>
              <a:t>Elements include player names and their respective scores.</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Scoreboard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9</a:t>
            </a:r>
          </a:p>
        </p:txBody>
      </p:sp>
      <p:pic>
        <p:nvPicPr>
          <p:cNvPr id="8" name="Picture 4">
            <a:extLst>
              <a:ext uri="{FF2B5EF4-FFF2-40B4-BE49-F238E27FC236}">
                <a16:creationId xmlns:a16="http://schemas.microsoft.com/office/drawing/2014/main" id="{0FA63E76-DB0C-C369-7ACA-C82C9037BF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1A83C50-0E3B-EAA4-2929-7A459B9CC715}"/>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Scoreboard Screen</a:t>
            </a:r>
            <a:endParaRPr lang="en-US" sz="1800" i="1" dirty="0">
              <a:solidFill>
                <a:srgbClr val="545454"/>
              </a:solidFill>
              <a:latin typeface="Poppins Light"/>
            </a:endParaRPr>
          </a:p>
        </p:txBody>
      </p:sp>
      <p:pic>
        <p:nvPicPr>
          <p:cNvPr id="5" name="Picture 4">
            <a:extLst>
              <a:ext uri="{FF2B5EF4-FFF2-40B4-BE49-F238E27FC236}">
                <a16:creationId xmlns:a16="http://schemas.microsoft.com/office/drawing/2014/main" id="{A9287673-7E64-75C8-4A70-F35A75E12632}"/>
              </a:ext>
            </a:extLst>
          </p:cNvPr>
          <p:cNvPicPr>
            <a:picLocks noChangeAspect="1"/>
          </p:cNvPicPr>
          <p:nvPr/>
        </p:nvPicPr>
        <p:blipFill>
          <a:blip r:embed="rId4"/>
          <a:stretch>
            <a:fillRect/>
          </a:stretch>
        </p:blipFill>
        <p:spPr>
          <a:xfrm>
            <a:off x="360000" y="360000"/>
            <a:ext cx="8280000" cy="825590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2038</TotalTime>
  <Words>888</Words>
  <Application>Microsoft Office PowerPoint</Application>
  <PresentationFormat>Custom</PresentationFormat>
  <Paragraphs>142</Paragraphs>
  <Slides>14</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TAN Mon Cheri</vt:lpstr>
      <vt:lpstr>Calibri</vt:lpstr>
      <vt:lpstr>Arial</vt:lpstr>
      <vt:lpstr>Arial Rounded MT Bold</vt:lpstr>
      <vt:lpstr>Poppins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 Cream Dark Green Portfolio Interview Presentation Template</dc:title>
  <dc:creator>Surface Pro 4 i7</dc:creator>
  <cp:lastModifiedBy>Janis Ang</cp:lastModifiedBy>
  <cp:revision>150</cp:revision>
  <dcterms:created xsi:type="dcterms:W3CDTF">2006-08-16T00:00:00Z</dcterms:created>
  <dcterms:modified xsi:type="dcterms:W3CDTF">2023-12-23T05:34:54Z</dcterms:modified>
  <dc:identifier>DAFtSDSfkBM</dc:identifier>
</cp:coreProperties>
</file>